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</p:sldIdLst>
  <p:sldSz cx="9144000" cy="5143500" type="screen16x9"/>
  <p:notesSz cx="9144000" cy="51435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>
      <p:cViewPr varScale="1">
        <p:scale>
          <a:sx n="73" d="100"/>
          <a:sy n="73" d="100"/>
        </p:scale>
        <p:origin x="200" y="4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51631" y="1901444"/>
            <a:ext cx="2840736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565656"/>
                </a:solidFill>
                <a:latin typeface="PMingLiU"/>
                <a:cs typeface="PMingLi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87423" y="2998977"/>
            <a:ext cx="5169153" cy="696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71717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171717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71717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71717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84048" y="141731"/>
            <a:ext cx="249935" cy="5943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7542" y="161925"/>
            <a:ext cx="185420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171717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2142" y="1597913"/>
            <a:ext cx="6073140" cy="2281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171717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06594"/>
            <a:ext cx="9144000" cy="3208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30245" y="2225420"/>
            <a:ext cx="3683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决策树和随机森林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161925"/>
            <a:ext cx="5054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171717"/>
                </a:solidFill>
                <a:latin typeface="Microsoft YaHei"/>
                <a:cs typeface="Microsoft YaHei"/>
              </a:rPr>
              <a:t>继续思考：三点分布呢？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9831" y="1815083"/>
            <a:ext cx="2667000" cy="2430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9785" y="1141084"/>
            <a:ext cx="7760334" cy="57404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90"/>
              </a:spcBef>
            </a:pPr>
            <a:r>
              <a:rPr sz="1550" i="1" spc="434" dirty="0">
                <a:latin typeface="Times New Roman"/>
                <a:cs typeface="Times New Roman"/>
              </a:rPr>
              <a:t>H</a:t>
            </a:r>
            <a:r>
              <a:rPr sz="1550" i="1" spc="-175" dirty="0">
                <a:latin typeface="Times New Roman"/>
                <a:cs typeface="Times New Roman"/>
              </a:rPr>
              <a:t> </a:t>
            </a:r>
            <a:r>
              <a:rPr sz="2050" spc="245" dirty="0">
                <a:latin typeface="Symbol"/>
                <a:cs typeface="Symbol"/>
              </a:rPr>
              <a:t></a:t>
            </a:r>
            <a:r>
              <a:rPr sz="1550" i="1" spc="245" dirty="0">
                <a:latin typeface="Times New Roman"/>
                <a:cs typeface="Times New Roman"/>
              </a:rPr>
              <a:t>X</a:t>
            </a:r>
            <a:r>
              <a:rPr sz="1550" i="1" spc="-35" dirty="0">
                <a:latin typeface="Times New Roman"/>
                <a:cs typeface="Times New Roman"/>
              </a:rPr>
              <a:t> </a:t>
            </a:r>
            <a:r>
              <a:rPr sz="2050" spc="25" dirty="0">
                <a:latin typeface="Symbol"/>
                <a:cs typeface="Symbol"/>
              </a:rPr>
              <a:t></a:t>
            </a:r>
            <a:r>
              <a:rPr sz="2050" spc="-225" dirty="0">
                <a:latin typeface="Times New Roman"/>
                <a:cs typeface="Times New Roman"/>
              </a:rPr>
              <a:t> </a:t>
            </a:r>
            <a:r>
              <a:rPr sz="1550" spc="330" dirty="0">
                <a:latin typeface="Symbol"/>
                <a:cs typeface="Symbol"/>
              </a:rPr>
              <a:t></a:t>
            </a:r>
            <a:r>
              <a:rPr sz="1550" spc="40" dirty="0">
                <a:latin typeface="Times New Roman"/>
                <a:cs typeface="Times New Roman"/>
              </a:rPr>
              <a:t> </a:t>
            </a:r>
            <a:r>
              <a:rPr sz="1550" spc="535" dirty="0">
                <a:latin typeface="Symbol"/>
                <a:cs typeface="Symbol"/>
              </a:rPr>
              <a:t></a:t>
            </a:r>
            <a:r>
              <a:rPr sz="3525" spc="802" baseline="-8274" dirty="0">
                <a:latin typeface="Symbol"/>
                <a:cs typeface="Symbol"/>
              </a:rPr>
              <a:t></a:t>
            </a:r>
            <a:r>
              <a:rPr sz="3525" spc="-225" baseline="-8274" dirty="0">
                <a:latin typeface="Times New Roman"/>
                <a:cs typeface="Times New Roman"/>
              </a:rPr>
              <a:t> </a:t>
            </a:r>
            <a:r>
              <a:rPr sz="1550" i="1" spc="175" dirty="0">
                <a:latin typeface="Times New Roman"/>
                <a:cs typeface="Times New Roman"/>
              </a:rPr>
              <a:t>p</a:t>
            </a:r>
            <a:r>
              <a:rPr sz="2050" spc="175" dirty="0">
                <a:latin typeface="Symbol"/>
                <a:cs typeface="Symbol"/>
              </a:rPr>
              <a:t></a:t>
            </a:r>
            <a:r>
              <a:rPr sz="1550" i="1" spc="175" dirty="0">
                <a:latin typeface="Times New Roman"/>
                <a:cs typeface="Times New Roman"/>
              </a:rPr>
              <a:t>x</a:t>
            </a:r>
            <a:r>
              <a:rPr sz="2050" spc="175" dirty="0">
                <a:latin typeface="Symbol"/>
                <a:cs typeface="Symbol"/>
              </a:rPr>
              <a:t></a:t>
            </a:r>
            <a:r>
              <a:rPr sz="1550" spc="175" dirty="0">
                <a:latin typeface="Times New Roman"/>
                <a:cs typeface="Times New Roman"/>
              </a:rPr>
              <a:t>ln</a:t>
            </a:r>
            <a:r>
              <a:rPr sz="1550" spc="325" dirty="0">
                <a:latin typeface="Times New Roman"/>
                <a:cs typeface="Times New Roman"/>
              </a:rPr>
              <a:t> </a:t>
            </a:r>
            <a:r>
              <a:rPr sz="1550" i="1" spc="185" dirty="0">
                <a:latin typeface="Times New Roman"/>
                <a:cs typeface="Times New Roman"/>
              </a:rPr>
              <a:t>p</a:t>
            </a:r>
            <a:r>
              <a:rPr sz="2050" spc="185" dirty="0">
                <a:latin typeface="Symbol"/>
                <a:cs typeface="Symbol"/>
              </a:rPr>
              <a:t></a:t>
            </a:r>
            <a:r>
              <a:rPr sz="1550" i="1" spc="185" dirty="0">
                <a:latin typeface="Times New Roman"/>
                <a:cs typeface="Times New Roman"/>
              </a:rPr>
              <a:t>x</a:t>
            </a:r>
            <a:r>
              <a:rPr sz="2050" spc="185" dirty="0">
                <a:latin typeface="Symbol"/>
                <a:cs typeface="Symbol"/>
              </a:rPr>
              <a:t></a:t>
            </a:r>
            <a:r>
              <a:rPr sz="2050" spc="-235" dirty="0">
                <a:latin typeface="Times New Roman"/>
                <a:cs typeface="Times New Roman"/>
              </a:rPr>
              <a:t> </a:t>
            </a:r>
            <a:r>
              <a:rPr sz="1550" spc="330" dirty="0">
                <a:latin typeface="Symbol"/>
                <a:cs typeface="Symbol"/>
              </a:rPr>
              <a:t></a:t>
            </a:r>
            <a:r>
              <a:rPr sz="1550" spc="45" dirty="0">
                <a:latin typeface="Times New Roman"/>
                <a:cs typeface="Times New Roman"/>
              </a:rPr>
              <a:t> </a:t>
            </a:r>
            <a:r>
              <a:rPr sz="1550" spc="330" dirty="0">
                <a:latin typeface="Symbol"/>
                <a:cs typeface="Symbol"/>
              </a:rPr>
              <a:t></a:t>
            </a:r>
            <a:r>
              <a:rPr sz="1550" spc="-120" dirty="0">
                <a:latin typeface="Times New Roman"/>
                <a:cs typeface="Times New Roman"/>
              </a:rPr>
              <a:t> </a:t>
            </a:r>
            <a:r>
              <a:rPr sz="1550" i="1" spc="160" dirty="0">
                <a:latin typeface="Times New Roman"/>
                <a:cs typeface="Times New Roman"/>
              </a:rPr>
              <a:t>p</a:t>
            </a:r>
            <a:r>
              <a:rPr sz="1350" spc="240" baseline="-24691" dirty="0">
                <a:latin typeface="Times New Roman"/>
                <a:cs typeface="Times New Roman"/>
              </a:rPr>
              <a:t>1</a:t>
            </a:r>
            <a:r>
              <a:rPr sz="1350" spc="165" baseline="-24691" dirty="0">
                <a:latin typeface="Times New Roman"/>
                <a:cs typeface="Times New Roman"/>
              </a:rPr>
              <a:t> </a:t>
            </a:r>
            <a:r>
              <a:rPr sz="1550" spc="135" dirty="0">
                <a:latin typeface="Times New Roman"/>
                <a:cs typeface="Times New Roman"/>
              </a:rPr>
              <a:t>ln</a:t>
            </a:r>
            <a:r>
              <a:rPr sz="1550" spc="330" dirty="0">
                <a:latin typeface="Times New Roman"/>
                <a:cs typeface="Times New Roman"/>
              </a:rPr>
              <a:t> </a:t>
            </a:r>
            <a:r>
              <a:rPr sz="1550" i="1" spc="160" dirty="0">
                <a:latin typeface="Times New Roman"/>
                <a:cs typeface="Times New Roman"/>
              </a:rPr>
              <a:t>p</a:t>
            </a:r>
            <a:r>
              <a:rPr sz="1350" spc="240" baseline="-24691" dirty="0">
                <a:latin typeface="Times New Roman"/>
                <a:cs typeface="Times New Roman"/>
              </a:rPr>
              <a:t>1</a:t>
            </a:r>
            <a:r>
              <a:rPr sz="1350" spc="307" baseline="-24691" dirty="0">
                <a:latin typeface="Times New Roman"/>
                <a:cs typeface="Times New Roman"/>
              </a:rPr>
              <a:t> </a:t>
            </a:r>
            <a:r>
              <a:rPr sz="1550" spc="330" dirty="0">
                <a:latin typeface="Symbol"/>
                <a:cs typeface="Symbol"/>
              </a:rPr>
              <a:t></a:t>
            </a:r>
            <a:r>
              <a:rPr sz="1550" spc="175" dirty="0">
                <a:latin typeface="Times New Roman"/>
                <a:cs typeface="Times New Roman"/>
              </a:rPr>
              <a:t> </a:t>
            </a:r>
            <a:r>
              <a:rPr sz="1550" i="1" spc="225" dirty="0">
                <a:latin typeface="Times New Roman"/>
                <a:cs typeface="Times New Roman"/>
              </a:rPr>
              <a:t>p</a:t>
            </a:r>
            <a:r>
              <a:rPr sz="1350" spc="337" baseline="-24691" dirty="0">
                <a:latin typeface="Times New Roman"/>
                <a:cs typeface="Times New Roman"/>
              </a:rPr>
              <a:t>2</a:t>
            </a:r>
            <a:r>
              <a:rPr sz="1350" spc="307" baseline="-24691" dirty="0">
                <a:latin typeface="Times New Roman"/>
                <a:cs typeface="Times New Roman"/>
              </a:rPr>
              <a:t> </a:t>
            </a:r>
            <a:r>
              <a:rPr sz="1550" spc="135" dirty="0">
                <a:latin typeface="Times New Roman"/>
                <a:cs typeface="Times New Roman"/>
              </a:rPr>
              <a:t>ln</a:t>
            </a:r>
            <a:r>
              <a:rPr sz="1550" spc="325" dirty="0">
                <a:latin typeface="Times New Roman"/>
                <a:cs typeface="Times New Roman"/>
              </a:rPr>
              <a:t> </a:t>
            </a:r>
            <a:r>
              <a:rPr sz="1550" i="1" spc="225" dirty="0">
                <a:latin typeface="Times New Roman"/>
                <a:cs typeface="Times New Roman"/>
              </a:rPr>
              <a:t>p</a:t>
            </a:r>
            <a:r>
              <a:rPr sz="1350" spc="337" baseline="-24691" dirty="0">
                <a:latin typeface="Times New Roman"/>
                <a:cs typeface="Times New Roman"/>
              </a:rPr>
              <a:t>2</a:t>
            </a:r>
            <a:r>
              <a:rPr sz="1350" spc="457" baseline="-24691" dirty="0">
                <a:latin typeface="Times New Roman"/>
                <a:cs typeface="Times New Roman"/>
              </a:rPr>
              <a:t> </a:t>
            </a:r>
            <a:r>
              <a:rPr sz="1550" spc="330" dirty="0">
                <a:latin typeface="Symbol"/>
                <a:cs typeface="Symbol"/>
              </a:rPr>
              <a:t></a:t>
            </a:r>
            <a:r>
              <a:rPr sz="1550" spc="-125" dirty="0">
                <a:latin typeface="Times New Roman"/>
                <a:cs typeface="Times New Roman"/>
              </a:rPr>
              <a:t> </a:t>
            </a:r>
            <a:r>
              <a:rPr sz="2050" spc="160" dirty="0">
                <a:latin typeface="Symbol"/>
                <a:cs typeface="Symbol"/>
              </a:rPr>
              <a:t></a:t>
            </a:r>
            <a:r>
              <a:rPr sz="1550" spc="160" dirty="0">
                <a:latin typeface="Times New Roman"/>
                <a:cs typeface="Times New Roman"/>
              </a:rPr>
              <a:t>1</a:t>
            </a:r>
            <a:r>
              <a:rPr sz="1550" spc="160" dirty="0">
                <a:latin typeface="Symbol"/>
                <a:cs typeface="Symbol"/>
              </a:rPr>
              <a:t></a:t>
            </a:r>
            <a:r>
              <a:rPr sz="1550" spc="165" dirty="0">
                <a:latin typeface="Times New Roman"/>
                <a:cs typeface="Times New Roman"/>
              </a:rPr>
              <a:t> </a:t>
            </a:r>
            <a:r>
              <a:rPr sz="1550" i="1" spc="160" dirty="0">
                <a:latin typeface="Times New Roman"/>
                <a:cs typeface="Times New Roman"/>
              </a:rPr>
              <a:t>p</a:t>
            </a:r>
            <a:r>
              <a:rPr sz="1350" spc="240" baseline="-24691" dirty="0">
                <a:latin typeface="Times New Roman"/>
                <a:cs typeface="Times New Roman"/>
              </a:rPr>
              <a:t>1</a:t>
            </a:r>
            <a:r>
              <a:rPr sz="1350" spc="322" baseline="-24691" dirty="0">
                <a:latin typeface="Times New Roman"/>
                <a:cs typeface="Times New Roman"/>
              </a:rPr>
              <a:t> </a:t>
            </a:r>
            <a:r>
              <a:rPr sz="1550" spc="330" dirty="0">
                <a:latin typeface="Symbol"/>
                <a:cs typeface="Symbol"/>
              </a:rPr>
              <a:t></a:t>
            </a:r>
            <a:r>
              <a:rPr sz="1550" spc="175" dirty="0">
                <a:latin typeface="Times New Roman"/>
                <a:cs typeface="Times New Roman"/>
              </a:rPr>
              <a:t> </a:t>
            </a:r>
            <a:r>
              <a:rPr sz="1550" i="1" spc="225" dirty="0">
                <a:latin typeface="Times New Roman"/>
                <a:cs typeface="Times New Roman"/>
              </a:rPr>
              <a:t>p</a:t>
            </a:r>
            <a:r>
              <a:rPr sz="1350" spc="337" baseline="-24691" dirty="0">
                <a:latin typeface="Times New Roman"/>
                <a:cs typeface="Times New Roman"/>
              </a:rPr>
              <a:t>2</a:t>
            </a:r>
            <a:r>
              <a:rPr sz="1350" spc="67" baseline="-24691" dirty="0">
                <a:latin typeface="Times New Roman"/>
                <a:cs typeface="Times New Roman"/>
              </a:rPr>
              <a:t> </a:t>
            </a:r>
            <a:r>
              <a:rPr sz="2050" spc="114" dirty="0">
                <a:latin typeface="Symbol"/>
                <a:cs typeface="Symbol"/>
              </a:rPr>
              <a:t></a:t>
            </a:r>
            <a:r>
              <a:rPr sz="1550" spc="114" dirty="0">
                <a:latin typeface="Times New Roman"/>
                <a:cs typeface="Times New Roman"/>
              </a:rPr>
              <a:t>ln</a:t>
            </a:r>
            <a:r>
              <a:rPr sz="1550" spc="-204" dirty="0">
                <a:latin typeface="Times New Roman"/>
                <a:cs typeface="Times New Roman"/>
              </a:rPr>
              <a:t> </a:t>
            </a:r>
            <a:r>
              <a:rPr sz="2050" spc="160" dirty="0">
                <a:latin typeface="Symbol"/>
                <a:cs typeface="Symbol"/>
              </a:rPr>
              <a:t></a:t>
            </a:r>
            <a:r>
              <a:rPr sz="1550" spc="160" dirty="0">
                <a:latin typeface="Times New Roman"/>
                <a:cs typeface="Times New Roman"/>
              </a:rPr>
              <a:t>1</a:t>
            </a:r>
            <a:r>
              <a:rPr sz="1550" spc="160" dirty="0">
                <a:latin typeface="Symbol"/>
                <a:cs typeface="Symbol"/>
              </a:rPr>
              <a:t></a:t>
            </a:r>
            <a:r>
              <a:rPr sz="1550" spc="175" dirty="0">
                <a:latin typeface="Times New Roman"/>
                <a:cs typeface="Times New Roman"/>
              </a:rPr>
              <a:t> </a:t>
            </a:r>
            <a:r>
              <a:rPr sz="1550" i="1" spc="160" dirty="0">
                <a:latin typeface="Times New Roman"/>
                <a:cs typeface="Times New Roman"/>
              </a:rPr>
              <a:t>p</a:t>
            </a:r>
            <a:r>
              <a:rPr sz="1350" spc="240" baseline="-24691" dirty="0">
                <a:latin typeface="Times New Roman"/>
                <a:cs typeface="Times New Roman"/>
              </a:rPr>
              <a:t>1</a:t>
            </a:r>
            <a:r>
              <a:rPr sz="1350" spc="307" baseline="-24691" dirty="0">
                <a:latin typeface="Times New Roman"/>
                <a:cs typeface="Times New Roman"/>
              </a:rPr>
              <a:t> </a:t>
            </a:r>
            <a:r>
              <a:rPr sz="1550" spc="330" dirty="0">
                <a:latin typeface="Symbol"/>
                <a:cs typeface="Symbol"/>
              </a:rPr>
              <a:t></a:t>
            </a:r>
            <a:r>
              <a:rPr sz="1550" spc="170" dirty="0">
                <a:latin typeface="Times New Roman"/>
                <a:cs typeface="Times New Roman"/>
              </a:rPr>
              <a:t> </a:t>
            </a:r>
            <a:r>
              <a:rPr sz="1550" i="1" spc="229" dirty="0">
                <a:latin typeface="Times New Roman"/>
                <a:cs typeface="Times New Roman"/>
              </a:rPr>
              <a:t>p</a:t>
            </a:r>
            <a:r>
              <a:rPr sz="1350" spc="345" baseline="-24691" dirty="0">
                <a:latin typeface="Times New Roman"/>
                <a:cs typeface="Times New Roman"/>
              </a:rPr>
              <a:t>2</a:t>
            </a:r>
            <a:r>
              <a:rPr sz="1350" spc="60" baseline="-24691" dirty="0">
                <a:latin typeface="Times New Roman"/>
                <a:cs typeface="Times New Roman"/>
              </a:rPr>
              <a:t> </a:t>
            </a:r>
            <a:r>
              <a:rPr sz="2050" spc="25" dirty="0">
                <a:latin typeface="Symbol"/>
                <a:cs typeface="Symbol"/>
              </a:rPr>
              <a:t></a:t>
            </a:r>
            <a:endParaRPr sz="2050">
              <a:latin typeface="Symbol"/>
              <a:cs typeface="Symbol"/>
            </a:endParaRPr>
          </a:p>
          <a:p>
            <a:pPr marL="1057275">
              <a:lnSpc>
                <a:spcPct val="100000"/>
              </a:lnSpc>
              <a:spcBef>
                <a:spcPts val="125"/>
              </a:spcBef>
            </a:pPr>
            <a:r>
              <a:rPr sz="900" i="1" spc="180" dirty="0">
                <a:latin typeface="Times New Roman"/>
                <a:cs typeface="Times New Roman"/>
              </a:rPr>
              <a:t>x</a:t>
            </a:r>
            <a:r>
              <a:rPr sz="900" spc="180" dirty="0">
                <a:latin typeface="Symbol"/>
                <a:cs typeface="Symbol"/>
              </a:rPr>
              <a:t></a:t>
            </a:r>
            <a:r>
              <a:rPr sz="900" i="1" spc="180" dirty="0">
                <a:latin typeface="Times New Roman"/>
                <a:cs typeface="Times New Roman"/>
              </a:rPr>
              <a:t>X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27604" y="1816607"/>
            <a:ext cx="2651760" cy="2427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50991" y="1816607"/>
            <a:ext cx="3229356" cy="2429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85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公式推导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30693" y="168889"/>
            <a:ext cx="4354195" cy="457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50" i="1" spc="570" dirty="0">
                <a:latin typeface="Times New Roman"/>
                <a:cs typeface="Times New Roman"/>
              </a:rPr>
              <a:t>N</a:t>
            </a:r>
            <a:r>
              <a:rPr sz="2150" i="1" spc="245" dirty="0">
                <a:latin typeface="Times New Roman"/>
                <a:cs typeface="Times New Roman"/>
              </a:rPr>
              <a:t> </a:t>
            </a:r>
            <a:r>
              <a:rPr sz="2150" spc="840" dirty="0">
                <a:latin typeface="Symbol"/>
                <a:cs typeface="Symbol"/>
              </a:rPr>
              <a:t></a:t>
            </a:r>
            <a:r>
              <a:rPr sz="2150" spc="-135" dirty="0">
                <a:latin typeface="Times New Roman"/>
                <a:cs typeface="Times New Roman"/>
              </a:rPr>
              <a:t> </a:t>
            </a:r>
            <a:r>
              <a:rPr sz="2150" spc="605" dirty="0">
                <a:latin typeface="Symbol"/>
                <a:cs typeface="Symbol"/>
              </a:rPr>
              <a:t></a:t>
            </a:r>
            <a:r>
              <a:rPr sz="2150" spc="-65" dirty="0">
                <a:latin typeface="Times New Roman"/>
                <a:cs typeface="Times New Roman"/>
              </a:rPr>
              <a:t> </a:t>
            </a:r>
            <a:r>
              <a:rPr sz="2150" spc="840" dirty="0">
                <a:latin typeface="Symbol"/>
                <a:cs typeface="Symbol"/>
              </a:rPr>
              <a:t></a:t>
            </a:r>
            <a:r>
              <a:rPr sz="2150" spc="-90" dirty="0">
                <a:latin typeface="Times New Roman"/>
                <a:cs typeface="Times New Roman"/>
              </a:rPr>
              <a:t> </a:t>
            </a:r>
            <a:r>
              <a:rPr sz="2150" spc="190" dirty="0">
                <a:latin typeface="Times New Roman"/>
                <a:cs typeface="Times New Roman"/>
              </a:rPr>
              <a:t>ln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sz="2150" i="1" spc="550" dirty="0">
                <a:latin typeface="Times New Roman"/>
                <a:cs typeface="Times New Roman"/>
              </a:rPr>
              <a:t>N</a:t>
            </a:r>
            <a:r>
              <a:rPr sz="2150" spc="550" dirty="0">
                <a:latin typeface="Times New Roman"/>
                <a:cs typeface="Times New Roman"/>
              </a:rPr>
              <a:t>!</a:t>
            </a:r>
            <a:r>
              <a:rPr sz="2150" spc="550" dirty="0">
                <a:latin typeface="Symbol"/>
                <a:cs typeface="Symbol"/>
              </a:rPr>
              <a:t></a:t>
            </a:r>
            <a:r>
              <a:rPr sz="2150" spc="45" dirty="0">
                <a:latin typeface="Times New Roman"/>
                <a:cs typeface="Times New Roman"/>
              </a:rPr>
              <a:t> </a:t>
            </a:r>
            <a:r>
              <a:rPr sz="2150" i="1" spc="265" dirty="0">
                <a:latin typeface="Times New Roman"/>
                <a:cs typeface="Times New Roman"/>
              </a:rPr>
              <a:t>N</a:t>
            </a:r>
            <a:r>
              <a:rPr sz="2800" spc="265" dirty="0">
                <a:latin typeface="Symbol"/>
                <a:cs typeface="Symbol"/>
              </a:rPr>
              <a:t></a:t>
            </a:r>
            <a:r>
              <a:rPr sz="2150" spc="265" dirty="0">
                <a:latin typeface="Times New Roman"/>
                <a:cs typeface="Times New Roman"/>
              </a:rPr>
              <a:t>ln</a:t>
            </a:r>
            <a:r>
              <a:rPr sz="2150" spc="190" dirty="0">
                <a:latin typeface="Times New Roman"/>
                <a:cs typeface="Times New Roman"/>
              </a:rPr>
              <a:t> </a:t>
            </a:r>
            <a:r>
              <a:rPr sz="2150" i="1" spc="570" dirty="0">
                <a:latin typeface="Times New Roman"/>
                <a:cs typeface="Times New Roman"/>
              </a:rPr>
              <a:t>N</a:t>
            </a:r>
            <a:r>
              <a:rPr sz="2150" i="1" spc="120" dirty="0">
                <a:latin typeface="Times New Roman"/>
                <a:cs typeface="Times New Roman"/>
              </a:rPr>
              <a:t> </a:t>
            </a:r>
            <a:r>
              <a:rPr sz="2150" spc="270" dirty="0">
                <a:latin typeface="Symbol"/>
                <a:cs typeface="Symbol"/>
              </a:rPr>
              <a:t></a:t>
            </a:r>
            <a:r>
              <a:rPr sz="2150" spc="270" dirty="0">
                <a:latin typeface="Times New Roman"/>
                <a:cs typeface="Times New Roman"/>
              </a:rPr>
              <a:t>1</a:t>
            </a:r>
            <a:r>
              <a:rPr sz="2800" spc="270" dirty="0">
                <a:latin typeface="Symbol"/>
                <a:cs typeface="Symbol"/>
              </a:rPr>
              <a:t>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21833" y="3004543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675" y="0"/>
                </a:lnTo>
              </a:path>
            </a:pathLst>
          </a:custGeom>
          <a:ln w="8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47175" y="3004543"/>
            <a:ext cx="244475" cy="0"/>
          </a:xfrm>
          <a:custGeom>
            <a:avLst/>
            <a:gdLst/>
            <a:ahLst/>
            <a:cxnLst/>
            <a:rect l="l" t="t" r="r" b="b"/>
            <a:pathLst>
              <a:path w="244475">
                <a:moveTo>
                  <a:pt x="0" y="0"/>
                </a:moveTo>
                <a:lnTo>
                  <a:pt x="244044" y="0"/>
                </a:lnTo>
              </a:path>
            </a:pathLst>
          </a:custGeom>
          <a:ln w="8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19915" y="3614205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610" y="0"/>
                </a:lnTo>
              </a:path>
            </a:pathLst>
          </a:custGeom>
          <a:ln w="8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21612" y="4194859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675" y="0"/>
                </a:lnTo>
              </a:path>
            </a:pathLst>
          </a:custGeom>
          <a:ln w="8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55907" y="4194859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675" y="0"/>
                </a:lnTo>
              </a:path>
            </a:pathLst>
          </a:custGeom>
          <a:ln w="8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38797" y="3983213"/>
            <a:ext cx="290830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855" dirty="0">
                <a:latin typeface="Symbol"/>
                <a:cs typeface="Symbol"/>
              </a:rPr>
              <a:t>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76587" y="1347739"/>
            <a:ext cx="290830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855" dirty="0">
                <a:latin typeface="Symbol"/>
                <a:cs typeface="Symbol"/>
              </a:rPr>
              <a:t>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19596" y="4212344"/>
            <a:ext cx="125730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00" spc="210" dirty="0">
                <a:latin typeface="Symbol"/>
                <a:cs typeface="Symbol"/>
              </a:rPr>
              <a:t>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19596" y="3925784"/>
            <a:ext cx="125730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00" spc="210" dirty="0">
                <a:latin typeface="Symbol"/>
                <a:cs typeface="Symbol"/>
              </a:rPr>
              <a:t>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83583" y="3470724"/>
            <a:ext cx="125730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00" spc="210" dirty="0">
                <a:latin typeface="Symbol"/>
                <a:cs typeface="Symbol"/>
              </a:rPr>
              <a:t>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83583" y="3631688"/>
            <a:ext cx="125730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00" spc="210" dirty="0">
                <a:latin typeface="Symbol"/>
                <a:cs typeface="Symbol"/>
              </a:rPr>
              <a:t>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95910" y="3470724"/>
            <a:ext cx="125730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00" spc="210" dirty="0">
                <a:latin typeface="Symbol"/>
                <a:cs typeface="Symbol"/>
              </a:rPr>
              <a:t>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95910" y="3345130"/>
            <a:ext cx="125730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00" spc="210" dirty="0">
                <a:latin typeface="Symbol"/>
                <a:cs typeface="Symbol"/>
              </a:rPr>
              <a:t>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38920" y="2832037"/>
            <a:ext cx="125730" cy="48005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ts val="1764"/>
              </a:lnSpc>
              <a:spcBef>
                <a:spcPts val="140"/>
              </a:spcBef>
            </a:pPr>
            <a:r>
              <a:rPr sz="1500" spc="210" dirty="0">
                <a:latin typeface="Symbol"/>
                <a:cs typeface="Symbol"/>
              </a:rPr>
              <a:t></a:t>
            </a:r>
            <a:endParaRPr sz="1500">
              <a:latin typeface="Symbol"/>
              <a:cs typeface="Symbol"/>
            </a:endParaRPr>
          </a:p>
          <a:p>
            <a:pPr marL="12700">
              <a:lnSpc>
                <a:spcPts val="1764"/>
              </a:lnSpc>
            </a:pPr>
            <a:r>
              <a:rPr sz="1500" spc="210" dirty="0">
                <a:latin typeface="Symbol"/>
                <a:cs typeface="Symbol"/>
              </a:rPr>
              <a:t>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8920" y="2706443"/>
            <a:ext cx="125730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00" spc="210" dirty="0">
                <a:latin typeface="Symbol"/>
                <a:cs typeface="Symbol"/>
              </a:rPr>
              <a:t>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14963" y="2832037"/>
            <a:ext cx="125730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00" spc="210" dirty="0">
                <a:latin typeface="Symbol"/>
                <a:cs typeface="Symbol"/>
              </a:rPr>
              <a:t>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80308" y="2722742"/>
            <a:ext cx="125730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00" spc="210" dirty="0">
                <a:latin typeface="Symbol"/>
                <a:cs typeface="Symbol"/>
              </a:rPr>
              <a:t>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37962" y="2848336"/>
            <a:ext cx="125730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00" spc="210" dirty="0">
                <a:latin typeface="Symbol"/>
                <a:cs typeface="Symbol"/>
              </a:rPr>
              <a:t>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39018" y="3917684"/>
            <a:ext cx="933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130" dirty="0">
                <a:latin typeface="Times New Roman"/>
                <a:cs typeface="Times New Roman"/>
              </a:rPr>
              <a:t>k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93538" y="4041695"/>
            <a:ext cx="679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8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52103" y="3585035"/>
            <a:ext cx="679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8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66821" y="2727759"/>
            <a:ext cx="933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130" dirty="0">
                <a:latin typeface="Times New Roman"/>
                <a:cs typeface="Times New Roman"/>
              </a:rPr>
              <a:t>k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66600" y="2796454"/>
            <a:ext cx="984250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52120" algn="l"/>
                <a:tab pos="928369" algn="l"/>
              </a:tabLst>
            </a:pPr>
            <a:r>
              <a:rPr sz="3450" spc="817" baseline="1207" dirty="0">
                <a:latin typeface="Symbol"/>
                <a:cs typeface="Symbol"/>
              </a:rPr>
              <a:t></a:t>
            </a:r>
            <a:r>
              <a:rPr sz="3450" spc="817" baseline="1207" dirty="0">
                <a:latin typeface="Times New Roman"/>
                <a:cs typeface="Times New Roman"/>
              </a:rPr>
              <a:t>	</a:t>
            </a:r>
            <a:r>
              <a:rPr sz="900" i="1" spc="80" dirty="0">
                <a:latin typeface="Times New Roman"/>
                <a:cs typeface="Times New Roman"/>
              </a:rPr>
              <a:t>i	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96263" y="2727759"/>
            <a:ext cx="933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130" dirty="0">
                <a:latin typeface="Times New Roman"/>
                <a:cs typeface="Times New Roman"/>
              </a:rPr>
              <a:t>k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12219" y="2975357"/>
            <a:ext cx="679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8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96042" y="2796454"/>
            <a:ext cx="508000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52120" algn="l"/>
              </a:tabLst>
            </a:pPr>
            <a:r>
              <a:rPr sz="3450" spc="817" baseline="1207" dirty="0">
                <a:latin typeface="Symbol"/>
                <a:cs typeface="Symbol"/>
              </a:rPr>
              <a:t></a:t>
            </a:r>
            <a:r>
              <a:rPr sz="3450" spc="817" baseline="1207" dirty="0">
                <a:latin typeface="Times New Roman"/>
                <a:cs typeface="Times New Roman"/>
              </a:rPr>
              <a:t>	</a:t>
            </a:r>
            <a:r>
              <a:rPr sz="900" i="1" spc="8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06040" y="2369317"/>
            <a:ext cx="5924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6575" algn="l"/>
              </a:tabLst>
            </a:pPr>
            <a:r>
              <a:rPr sz="900" i="1" spc="80" dirty="0">
                <a:latin typeface="Times New Roman"/>
                <a:cs typeface="Times New Roman"/>
              </a:rPr>
              <a:t>i	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76808" y="1282242"/>
            <a:ext cx="933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130" dirty="0">
                <a:latin typeface="Times New Roman"/>
                <a:cs typeface="Times New Roman"/>
              </a:rPr>
              <a:t>k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80749" y="1544100"/>
            <a:ext cx="933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130" dirty="0">
                <a:latin typeface="Times New Roman"/>
                <a:cs typeface="Times New Roman"/>
              </a:rPr>
              <a:t>k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35795" y="3911476"/>
            <a:ext cx="913130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40"/>
              </a:spcBef>
              <a:tabLst>
                <a:tab pos="744220" algn="l"/>
              </a:tabLst>
            </a:pPr>
            <a:r>
              <a:rPr sz="2250" spc="315" baseline="-3703" dirty="0">
                <a:latin typeface="Symbol"/>
                <a:cs typeface="Symbol"/>
              </a:rPr>
              <a:t></a:t>
            </a:r>
            <a:r>
              <a:rPr sz="2250" spc="150" baseline="-3703" dirty="0">
                <a:latin typeface="Times New Roman"/>
                <a:cs typeface="Times New Roman"/>
              </a:rPr>
              <a:t> </a:t>
            </a:r>
            <a:r>
              <a:rPr sz="1500" i="1" spc="155" dirty="0">
                <a:latin typeface="Times New Roman"/>
                <a:cs typeface="Times New Roman"/>
              </a:rPr>
              <a:t>n</a:t>
            </a:r>
            <a:r>
              <a:rPr sz="1350" i="1" spc="232" baseline="-24691" dirty="0">
                <a:latin typeface="Times New Roman"/>
                <a:cs typeface="Times New Roman"/>
              </a:rPr>
              <a:t>i	</a:t>
            </a:r>
            <a:r>
              <a:rPr sz="1500" i="1" spc="270" dirty="0">
                <a:latin typeface="Times New Roman"/>
                <a:cs typeface="Times New Roman"/>
              </a:rPr>
              <a:t>n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37152" y="3607835"/>
            <a:ext cx="199390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00" i="1" spc="365" dirty="0">
                <a:latin typeface="Times New Roman"/>
                <a:cs typeface="Times New Roman"/>
              </a:rPr>
              <a:t>N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06979" y="3330822"/>
            <a:ext cx="427355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1500" i="1" spc="155" dirty="0">
                <a:latin typeface="Times New Roman"/>
                <a:cs typeface="Times New Roman"/>
              </a:rPr>
              <a:t>n</a:t>
            </a:r>
            <a:r>
              <a:rPr sz="1350" i="1" spc="232" baseline="-24691" dirty="0">
                <a:latin typeface="Times New Roman"/>
                <a:cs typeface="Times New Roman"/>
              </a:rPr>
              <a:t>i</a:t>
            </a:r>
            <a:r>
              <a:rPr sz="1350" i="1" spc="555" baseline="-24691" dirty="0">
                <a:latin typeface="Times New Roman"/>
                <a:cs typeface="Times New Roman"/>
              </a:rPr>
              <a:t> </a:t>
            </a:r>
            <a:r>
              <a:rPr sz="2250" spc="315" baseline="-3703" dirty="0">
                <a:latin typeface="Symbol"/>
                <a:cs typeface="Symbol"/>
              </a:rPr>
              <a:t></a:t>
            </a:r>
            <a:endParaRPr sz="2250" baseline="-3703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432547" y="3607835"/>
            <a:ext cx="199390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00" i="1" spc="365" dirty="0">
                <a:latin typeface="Times New Roman"/>
                <a:cs typeface="Times New Roman"/>
              </a:rPr>
              <a:t>N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32323" y="3607835"/>
            <a:ext cx="199390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00" i="1" spc="365" dirty="0">
                <a:latin typeface="Times New Roman"/>
                <a:cs typeface="Times New Roman"/>
              </a:rPr>
              <a:t>N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64411" y="2998173"/>
            <a:ext cx="199390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00" i="1" spc="365" dirty="0">
                <a:latin typeface="Times New Roman"/>
                <a:cs typeface="Times New Roman"/>
              </a:rPr>
              <a:t>N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709352" y="2392084"/>
            <a:ext cx="199390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00" i="1" spc="365" dirty="0">
                <a:latin typeface="Times New Roman"/>
                <a:cs typeface="Times New Roman"/>
              </a:rPr>
              <a:t>N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21966" y="1400127"/>
            <a:ext cx="213360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00" i="1" spc="395" dirty="0">
                <a:latin typeface="Times New Roman"/>
                <a:cs typeface="Times New Roman"/>
              </a:rPr>
              <a:t>H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79362" y="4303999"/>
            <a:ext cx="2317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80" dirty="0">
                <a:latin typeface="Times New Roman"/>
                <a:cs typeface="Times New Roman"/>
              </a:rPr>
              <a:t>i</a:t>
            </a:r>
            <a:r>
              <a:rPr sz="900" i="1" spc="-175" dirty="0">
                <a:latin typeface="Times New Roman"/>
                <a:cs typeface="Times New Roman"/>
              </a:rPr>
              <a:t> </a:t>
            </a:r>
            <a:r>
              <a:rPr sz="900" spc="120" dirty="0">
                <a:latin typeface="Symbol"/>
                <a:cs typeface="Symbol"/>
              </a:rPr>
              <a:t></a:t>
            </a:r>
            <a:r>
              <a:rPr sz="900" spc="120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08591" y="4222676"/>
            <a:ext cx="390525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00" i="1" spc="80" dirty="0">
                <a:latin typeface="Times New Roman"/>
                <a:cs typeface="Times New Roman"/>
              </a:rPr>
              <a:t>i </a:t>
            </a:r>
            <a:r>
              <a:rPr sz="900" spc="120" dirty="0">
                <a:latin typeface="Symbol"/>
                <a:cs typeface="Symbol"/>
              </a:rPr>
              <a:t></a:t>
            </a:r>
            <a:r>
              <a:rPr sz="900" spc="120" dirty="0">
                <a:latin typeface="Times New Roman"/>
                <a:cs typeface="Times New Roman"/>
              </a:rPr>
              <a:t>1</a:t>
            </a:r>
            <a:r>
              <a:rPr sz="900" spc="-50" dirty="0">
                <a:latin typeface="Times New Roman"/>
                <a:cs typeface="Times New Roman"/>
              </a:rPr>
              <a:t> </a:t>
            </a:r>
            <a:r>
              <a:rPr sz="2250" spc="315" baseline="3703" dirty="0">
                <a:latin typeface="Symbol"/>
                <a:cs typeface="Symbol"/>
              </a:rPr>
              <a:t></a:t>
            </a:r>
            <a:endParaRPr sz="2250" baseline="3703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730607" y="3642016"/>
            <a:ext cx="390525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00" i="1" spc="80" dirty="0">
                <a:latin typeface="Times New Roman"/>
                <a:cs typeface="Times New Roman"/>
              </a:rPr>
              <a:t>i </a:t>
            </a:r>
            <a:r>
              <a:rPr sz="900" spc="120" dirty="0">
                <a:latin typeface="Symbol"/>
                <a:cs typeface="Symbol"/>
              </a:rPr>
              <a:t></a:t>
            </a:r>
            <a:r>
              <a:rPr sz="900" spc="120" dirty="0">
                <a:latin typeface="Times New Roman"/>
                <a:cs typeface="Times New Roman"/>
              </a:rPr>
              <a:t>1</a:t>
            </a:r>
            <a:r>
              <a:rPr sz="900" spc="-55" dirty="0">
                <a:latin typeface="Times New Roman"/>
                <a:cs typeface="Times New Roman"/>
              </a:rPr>
              <a:t> </a:t>
            </a:r>
            <a:r>
              <a:rPr sz="2250" spc="315" baseline="3703" dirty="0">
                <a:latin typeface="Symbol"/>
                <a:cs typeface="Symbol"/>
              </a:rPr>
              <a:t></a:t>
            </a:r>
            <a:endParaRPr sz="2250" baseline="3703">
              <a:latin typeface="Symbol"/>
              <a:cs typeface="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929798" y="3723338"/>
            <a:ext cx="2317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80" dirty="0">
                <a:latin typeface="Times New Roman"/>
                <a:cs typeface="Times New Roman"/>
              </a:rPr>
              <a:t>i</a:t>
            </a:r>
            <a:r>
              <a:rPr sz="900" i="1" spc="-175" dirty="0">
                <a:latin typeface="Times New Roman"/>
                <a:cs typeface="Times New Roman"/>
              </a:rPr>
              <a:t> </a:t>
            </a:r>
            <a:r>
              <a:rPr sz="900" spc="120" dirty="0">
                <a:latin typeface="Symbol"/>
                <a:cs typeface="Symbol"/>
              </a:rPr>
              <a:t></a:t>
            </a:r>
            <a:r>
              <a:rPr sz="900" spc="120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14963" y="3035127"/>
            <a:ext cx="524510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250" spc="450" baseline="-5555" dirty="0">
                <a:latin typeface="Symbol"/>
                <a:cs typeface="Symbol"/>
              </a:rPr>
              <a:t></a:t>
            </a:r>
            <a:r>
              <a:rPr sz="1500" spc="300" dirty="0">
                <a:latin typeface="Symbol"/>
                <a:cs typeface="Symbol"/>
              </a:rPr>
              <a:t></a:t>
            </a:r>
            <a:r>
              <a:rPr sz="1500" spc="-120" dirty="0">
                <a:latin typeface="Times New Roman"/>
                <a:cs typeface="Times New Roman"/>
              </a:rPr>
              <a:t> </a:t>
            </a:r>
            <a:r>
              <a:rPr sz="900" i="1" spc="80" dirty="0">
                <a:latin typeface="Times New Roman"/>
                <a:cs typeface="Times New Roman"/>
              </a:rPr>
              <a:t>i </a:t>
            </a:r>
            <a:r>
              <a:rPr sz="900" spc="120" dirty="0">
                <a:latin typeface="Symbol"/>
                <a:cs typeface="Symbol"/>
              </a:rPr>
              <a:t></a:t>
            </a:r>
            <a:r>
              <a:rPr sz="900" spc="120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436673" y="3113660"/>
            <a:ext cx="2317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80" dirty="0">
                <a:latin typeface="Times New Roman"/>
                <a:cs typeface="Times New Roman"/>
              </a:rPr>
              <a:t>i</a:t>
            </a:r>
            <a:r>
              <a:rPr sz="900" i="1" spc="-180" dirty="0">
                <a:latin typeface="Times New Roman"/>
                <a:cs typeface="Times New Roman"/>
              </a:rPr>
              <a:t> </a:t>
            </a:r>
            <a:r>
              <a:rPr sz="900" spc="125" dirty="0">
                <a:latin typeface="Symbol"/>
                <a:cs typeface="Symbol"/>
              </a:rPr>
              <a:t></a:t>
            </a:r>
            <a:r>
              <a:rPr sz="900" spc="125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006827" y="2507505"/>
            <a:ext cx="2317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80" dirty="0">
                <a:latin typeface="Times New Roman"/>
                <a:cs typeface="Times New Roman"/>
              </a:rPr>
              <a:t>i</a:t>
            </a:r>
            <a:r>
              <a:rPr sz="900" i="1" spc="-180" dirty="0">
                <a:latin typeface="Times New Roman"/>
                <a:cs typeface="Times New Roman"/>
              </a:rPr>
              <a:t> </a:t>
            </a:r>
            <a:r>
              <a:rPr sz="900" spc="125" dirty="0">
                <a:latin typeface="Symbol"/>
                <a:cs typeface="Symbol"/>
              </a:rPr>
              <a:t></a:t>
            </a:r>
            <a:r>
              <a:rPr sz="900" spc="125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617153" y="1668584"/>
            <a:ext cx="2317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80" dirty="0">
                <a:latin typeface="Times New Roman"/>
                <a:cs typeface="Times New Roman"/>
              </a:rPr>
              <a:t>i</a:t>
            </a:r>
            <a:r>
              <a:rPr sz="900" i="1" spc="-175" dirty="0">
                <a:latin typeface="Times New Roman"/>
                <a:cs typeface="Times New Roman"/>
              </a:rPr>
              <a:t> </a:t>
            </a:r>
            <a:r>
              <a:rPr sz="900" spc="120" dirty="0">
                <a:latin typeface="Symbol"/>
                <a:cs typeface="Symbol"/>
              </a:rPr>
              <a:t></a:t>
            </a:r>
            <a:r>
              <a:rPr sz="900" spc="120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321679" y="1934846"/>
            <a:ext cx="2317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80" dirty="0">
                <a:latin typeface="Times New Roman"/>
                <a:cs typeface="Times New Roman"/>
              </a:rPr>
              <a:t>i</a:t>
            </a:r>
            <a:r>
              <a:rPr sz="900" i="1" spc="-180" dirty="0">
                <a:latin typeface="Times New Roman"/>
                <a:cs typeface="Times New Roman"/>
              </a:rPr>
              <a:t> </a:t>
            </a:r>
            <a:r>
              <a:rPr sz="900" spc="125" dirty="0">
                <a:latin typeface="Symbol"/>
                <a:cs typeface="Symbol"/>
              </a:rPr>
              <a:t></a:t>
            </a:r>
            <a:r>
              <a:rPr sz="900" spc="125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949256" y="3972820"/>
            <a:ext cx="177800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812165" algn="l"/>
              </a:tabLst>
            </a:pPr>
            <a:r>
              <a:rPr sz="1500" spc="540" dirty="0">
                <a:latin typeface="Symbol"/>
                <a:cs typeface="Symbol"/>
              </a:rPr>
              <a:t></a:t>
            </a:r>
            <a:r>
              <a:rPr sz="1500" spc="80" dirty="0">
                <a:latin typeface="Times New Roman"/>
                <a:cs typeface="Times New Roman"/>
              </a:rPr>
              <a:t> </a:t>
            </a:r>
            <a:r>
              <a:rPr sz="1500" spc="300" dirty="0">
                <a:latin typeface="Symbol"/>
                <a:cs typeface="Symbol"/>
              </a:rPr>
              <a:t></a:t>
            </a:r>
            <a:r>
              <a:rPr sz="1500" spc="300" dirty="0">
                <a:latin typeface="Times New Roman"/>
                <a:cs typeface="Times New Roman"/>
              </a:rPr>
              <a:t>	</a:t>
            </a:r>
            <a:r>
              <a:rPr sz="2000" spc="5" dirty="0">
                <a:latin typeface="Symbol"/>
                <a:cs typeface="Symbol"/>
              </a:rPr>
              <a:t>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1500" i="1" spc="170" dirty="0">
                <a:latin typeface="Times New Roman"/>
                <a:cs typeface="Times New Roman"/>
              </a:rPr>
              <a:t>p</a:t>
            </a:r>
            <a:r>
              <a:rPr sz="1350" i="1" spc="254" baseline="-24691" dirty="0">
                <a:latin typeface="Times New Roman"/>
                <a:cs typeface="Times New Roman"/>
              </a:rPr>
              <a:t>i </a:t>
            </a:r>
            <a:r>
              <a:rPr sz="1500" spc="125" dirty="0">
                <a:latin typeface="Times New Roman"/>
                <a:cs typeface="Times New Roman"/>
              </a:rPr>
              <a:t>ln </a:t>
            </a:r>
            <a:r>
              <a:rPr sz="1500" i="1" spc="170" dirty="0">
                <a:latin typeface="Times New Roman"/>
                <a:cs typeface="Times New Roman"/>
              </a:rPr>
              <a:t>p</a:t>
            </a:r>
            <a:r>
              <a:rPr sz="1350" i="1" spc="254" baseline="-24691" dirty="0">
                <a:latin typeface="Times New Roman"/>
                <a:cs typeface="Times New Roman"/>
              </a:rPr>
              <a:t>i</a:t>
            </a:r>
            <a:r>
              <a:rPr sz="1350" i="1" spc="187" baseline="-24691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Symbol"/>
                <a:cs typeface="Symbol"/>
              </a:rPr>
              <a:t>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88655" y="3917684"/>
            <a:ext cx="1781810" cy="397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1490">
              <a:lnSpc>
                <a:spcPts val="625"/>
              </a:lnSpc>
              <a:spcBef>
                <a:spcPts val="100"/>
              </a:spcBef>
            </a:pPr>
            <a:r>
              <a:rPr sz="900" i="1" spc="130" dirty="0">
                <a:latin typeface="Times New Roman"/>
                <a:cs typeface="Times New Roman"/>
              </a:rPr>
              <a:t>k</a:t>
            </a:r>
            <a:endParaRPr sz="900">
              <a:latin typeface="Times New Roman"/>
              <a:cs typeface="Times New Roman"/>
            </a:endParaRPr>
          </a:p>
          <a:p>
            <a:pPr marL="38100">
              <a:lnSpc>
                <a:spcPts val="2305"/>
              </a:lnSpc>
            </a:pPr>
            <a:r>
              <a:rPr sz="1500" spc="300" dirty="0">
                <a:latin typeface="Symbol"/>
                <a:cs typeface="Symbol"/>
              </a:rPr>
              <a:t></a:t>
            </a:r>
            <a:r>
              <a:rPr sz="1500" spc="300" dirty="0">
                <a:latin typeface="Times New Roman"/>
                <a:cs typeface="Times New Roman"/>
              </a:rPr>
              <a:t> </a:t>
            </a:r>
            <a:r>
              <a:rPr sz="1500" spc="440" dirty="0">
                <a:latin typeface="Symbol"/>
                <a:cs typeface="Symbol"/>
              </a:rPr>
              <a:t></a:t>
            </a:r>
            <a:r>
              <a:rPr sz="3450" spc="660" baseline="-8454" dirty="0">
                <a:latin typeface="Symbol"/>
                <a:cs typeface="Symbol"/>
              </a:rPr>
              <a:t></a:t>
            </a:r>
            <a:r>
              <a:rPr sz="2250" spc="660" baseline="-5555" dirty="0">
                <a:latin typeface="Symbol"/>
                <a:cs typeface="Symbol"/>
              </a:rPr>
              <a:t></a:t>
            </a:r>
            <a:r>
              <a:rPr sz="2250" spc="660" baseline="-5555" dirty="0">
                <a:latin typeface="Times New Roman"/>
                <a:cs typeface="Times New Roman"/>
              </a:rPr>
              <a:t> </a:t>
            </a:r>
            <a:r>
              <a:rPr sz="2250" i="1" spc="547" baseline="-44444" dirty="0">
                <a:latin typeface="Times New Roman"/>
                <a:cs typeface="Times New Roman"/>
              </a:rPr>
              <a:t>N </a:t>
            </a:r>
            <a:r>
              <a:rPr sz="1500" spc="125" dirty="0">
                <a:latin typeface="Times New Roman"/>
                <a:cs typeface="Times New Roman"/>
              </a:rPr>
              <a:t>ln </a:t>
            </a:r>
            <a:r>
              <a:rPr sz="2250" i="1" spc="547" baseline="-44444" dirty="0">
                <a:latin typeface="Times New Roman"/>
                <a:cs typeface="Times New Roman"/>
              </a:rPr>
              <a:t>N</a:t>
            </a:r>
            <a:r>
              <a:rPr sz="2250" i="1" spc="-307" baseline="-44444" dirty="0">
                <a:latin typeface="Times New Roman"/>
                <a:cs typeface="Times New Roman"/>
              </a:rPr>
              <a:t> </a:t>
            </a:r>
            <a:r>
              <a:rPr sz="2250" spc="315" baseline="-5555" dirty="0">
                <a:latin typeface="Symbol"/>
                <a:cs typeface="Symbol"/>
              </a:rPr>
              <a:t></a:t>
            </a:r>
            <a:endParaRPr sz="2250" baseline="-5555">
              <a:latin typeface="Symbol"/>
              <a:cs typeface="Symbo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974572" y="3331213"/>
            <a:ext cx="2602865" cy="40322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440180">
              <a:lnSpc>
                <a:spcPts val="985"/>
              </a:lnSpc>
              <a:spcBef>
                <a:spcPts val="140"/>
              </a:spcBef>
              <a:tabLst>
                <a:tab pos="1827530" algn="l"/>
              </a:tabLst>
            </a:pPr>
            <a:r>
              <a:rPr sz="1500" u="sng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00" u="sng" spc="2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500" spc="270" dirty="0">
                <a:latin typeface="Times New Roman"/>
                <a:cs typeface="Times New Roman"/>
              </a:rPr>
              <a:t>	</a:t>
            </a:r>
            <a:r>
              <a:rPr sz="1350" i="1" spc="195" baseline="37037" dirty="0">
                <a:latin typeface="Times New Roman"/>
                <a:cs typeface="Times New Roman"/>
              </a:rPr>
              <a:t>k</a:t>
            </a:r>
            <a:endParaRPr sz="1350" baseline="37037">
              <a:latin typeface="Times New Roman"/>
              <a:cs typeface="Times New Roman"/>
            </a:endParaRPr>
          </a:p>
          <a:p>
            <a:pPr marL="226060" indent="-188595">
              <a:lnSpc>
                <a:spcPts val="1945"/>
              </a:lnSpc>
              <a:buFont typeface="Symbol"/>
              <a:buChar char=""/>
              <a:tabLst>
                <a:tab pos="226695" algn="l"/>
                <a:tab pos="1727200" algn="l"/>
                <a:tab pos="2164715" algn="l"/>
              </a:tabLst>
            </a:pPr>
            <a:r>
              <a:rPr sz="1500" i="1" spc="155" dirty="0">
                <a:latin typeface="Times New Roman"/>
                <a:cs typeface="Times New Roman"/>
              </a:rPr>
              <a:t>n</a:t>
            </a:r>
            <a:r>
              <a:rPr sz="1350" i="1" spc="232" baseline="-24691" dirty="0">
                <a:latin typeface="Times New Roman"/>
                <a:cs typeface="Times New Roman"/>
              </a:rPr>
              <a:t>i </a:t>
            </a:r>
            <a:r>
              <a:rPr sz="1500" spc="125" dirty="0">
                <a:latin typeface="Times New Roman"/>
                <a:cs typeface="Times New Roman"/>
              </a:rPr>
              <a:t>ln </a:t>
            </a:r>
            <a:r>
              <a:rPr sz="1500" i="1" spc="365" dirty="0">
                <a:latin typeface="Times New Roman"/>
                <a:cs typeface="Times New Roman"/>
              </a:rPr>
              <a:t>N </a:t>
            </a:r>
            <a:r>
              <a:rPr sz="2000" spc="5" dirty="0">
                <a:latin typeface="Symbol"/>
                <a:cs typeface="Symbol"/>
              </a:rPr>
              <a:t></a:t>
            </a:r>
            <a:r>
              <a:rPr sz="2000" spc="-405" dirty="0">
                <a:latin typeface="Times New Roman"/>
                <a:cs typeface="Times New Roman"/>
              </a:rPr>
              <a:t> </a:t>
            </a:r>
            <a:r>
              <a:rPr sz="1500" spc="300" dirty="0">
                <a:latin typeface="Symbol"/>
                <a:cs typeface="Symbol"/>
              </a:rPr>
              <a:t></a:t>
            </a:r>
            <a:r>
              <a:rPr sz="1500" spc="114" dirty="0">
                <a:latin typeface="Times New Roman"/>
                <a:cs typeface="Times New Roman"/>
              </a:rPr>
              <a:t> </a:t>
            </a:r>
            <a:r>
              <a:rPr sz="1500" spc="300" dirty="0">
                <a:latin typeface="Symbol"/>
                <a:cs typeface="Symbol"/>
              </a:rPr>
              <a:t></a:t>
            </a:r>
            <a:r>
              <a:rPr sz="1500" spc="300" dirty="0">
                <a:latin typeface="Times New Roman"/>
                <a:cs typeface="Times New Roman"/>
              </a:rPr>
              <a:t>	</a:t>
            </a:r>
            <a:r>
              <a:rPr sz="3450" spc="817" baseline="-8454" dirty="0">
                <a:latin typeface="Symbol"/>
                <a:cs typeface="Symbol"/>
              </a:rPr>
              <a:t></a:t>
            </a:r>
            <a:r>
              <a:rPr sz="3450" spc="817" baseline="-8454" dirty="0">
                <a:latin typeface="Times New Roman"/>
                <a:cs typeface="Times New Roman"/>
              </a:rPr>
              <a:t>	</a:t>
            </a:r>
            <a:r>
              <a:rPr sz="1500" i="1" spc="270" dirty="0">
                <a:latin typeface="Times New Roman"/>
                <a:cs typeface="Times New Roman"/>
              </a:rPr>
              <a:t>n</a:t>
            </a:r>
            <a:r>
              <a:rPr sz="1500" i="1" spc="355" dirty="0">
                <a:latin typeface="Times New Roman"/>
                <a:cs typeface="Times New Roman"/>
              </a:rPr>
              <a:t> </a:t>
            </a:r>
            <a:r>
              <a:rPr sz="1500" spc="40" dirty="0">
                <a:latin typeface="Times New Roman"/>
                <a:cs typeface="Times New Roman"/>
              </a:rPr>
              <a:t>ln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173389" y="3392150"/>
            <a:ext cx="81470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00" spc="-25" dirty="0">
                <a:latin typeface="Symbol"/>
                <a:cs typeface="Symbol"/>
              </a:rPr>
              <a:t></a:t>
            </a:r>
            <a:r>
              <a:rPr sz="1500" i="1" spc="229" dirty="0">
                <a:latin typeface="Times New Roman"/>
                <a:cs typeface="Times New Roman"/>
              </a:rPr>
              <a:t>n</a:t>
            </a:r>
            <a:r>
              <a:rPr sz="1350" i="1" spc="120" baseline="-24691" dirty="0">
                <a:latin typeface="Times New Roman"/>
                <a:cs typeface="Times New Roman"/>
              </a:rPr>
              <a:t>i</a:t>
            </a:r>
            <a:r>
              <a:rPr sz="1350" i="1" baseline="-24691" dirty="0">
                <a:latin typeface="Times New Roman"/>
                <a:cs typeface="Times New Roman"/>
              </a:rPr>
              <a:t> </a:t>
            </a:r>
            <a:r>
              <a:rPr sz="1350" i="1" spc="67" baseline="-24691" dirty="0">
                <a:latin typeface="Times New Roman"/>
                <a:cs typeface="Times New Roman"/>
              </a:rPr>
              <a:t> </a:t>
            </a:r>
            <a:r>
              <a:rPr sz="1500" spc="-20" dirty="0">
                <a:latin typeface="Times New Roman"/>
                <a:cs typeface="Times New Roman"/>
              </a:rPr>
              <a:t>l</a:t>
            </a:r>
            <a:r>
              <a:rPr sz="1500" spc="270" dirty="0">
                <a:latin typeface="Times New Roman"/>
                <a:cs typeface="Times New Roman"/>
              </a:rPr>
              <a:t>n</a:t>
            </a:r>
            <a:r>
              <a:rPr sz="1500" spc="125" dirty="0">
                <a:latin typeface="Times New Roman"/>
                <a:cs typeface="Times New Roman"/>
              </a:rPr>
              <a:t> </a:t>
            </a:r>
            <a:r>
              <a:rPr sz="1500" i="1" spc="229" dirty="0">
                <a:latin typeface="Times New Roman"/>
                <a:cs typeface="Times New Roman"/>
              </a:rPr>
              <a:t>n</a:t>
            </a:r>
            <a:r>
              <a:rPr sz="1350" i="1" spc="120" baseline="-24691" dirty="0">
                <a:latin typeface="Times New Roman"/>
                <a:cs typeface="Times New Roman"/>
              </a:rPr>
              <a:t>i</a:t>
            </a:r>
            <a:endParaRPr sz="1350" baseline="-24691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88655" y="3233633"/>
            <a:ext cx="1016635" cy="377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750">
              <a:latin typeface="Times New Roman"/>
              <a:cs typeface="Times New Roman"/>
            </a:endParaRPr>
          </a:p>
          <a:p>
            <a:pPr marR="127635" algn="r">
              <a:lnSpc>
                <a:spcPts val="135"/>
              </a:lnSpc>
            </a:pPr>
            <a:r>
              <a:rPr sz="900" i="1" spc="130" dirty="0">
                <a:latin typeface="Times New Roman"/>
                <a:cs typeface="Times New Roman"/>
              </a:rPr>
              <a:t>k</a:t>
            </a:r>
            <a:endParaRPr sz="900">
              <a:latin typeface="Times New Roman"/>
              <a:cs typeface="Times New Roman"/>
            </a:endParaRPr>
          </a:p>
          <a:p>
            <a:pPr marL="38100">
              <a:lnSpc>
                <a:spcPts val="1814"/>
              </a:lnSpc>
            </a:pPr>
            <a:r>
              <a:rPr sz="2250" spc="450" baseline="-35185" dirty="0">
                <a:latin typeface="Symbol"/>
                <a:cs typeface="Symbol"/>
              </a:rPr>
              <a:t></a:t>
            </a:r>
            <a:r>
              <a:rPr sz="2250" spc="450" baseline="-35185" dirty="0">
                <a:latin typeface="Times New Roman"/>
                <a:cs typeface="Times New Roman"/>
              </a:rPr>
              <a:t> </a:t>
            </a:r>
            <a:r>
              <a:rPr sz="2250" spc="450" baseline="-35185" dirty="0">
                <a:latin typeface="Symbol"/>
                <a:cs typeface="Symbol"/>
              </a:rPr>
              <a:t></a:t>
            </a:r>
            <a:r>
              <a:rPr sz="1500" u="sng" spc="3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00" u="sng" spc="2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500" spc="260" dirty="0">
                <a:latin typeface="Times New Roman"/>
                <a:cs typeface="Times New Roman"/>
              </a:rPr>
              <a:t> </a:t>
            </a:r>
            <a:r>
              <a:rPr sz="3450" spc="-1282" baseline="-32608" dirty="0">
                <a:latin typeface="Symbol"/>
                <a:cs typeface="Symbol"/>
              </a:rPr>
              <a:t></a:t>
            </a:r>
            <a:endParaRPr sz="3450" baseline="-32608">
              <a:latin typeface="Symbol"/>
              <a:cs typeface="Symbo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681364" y="2848336"/>
            <a:ext cx="1731645" cy="4470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ts val="1635"/>
              </a:lnSpc>
              <a:spcBef>
                <a:spcPts val="140"/>
              </a:spcBef>
            </a:pPr>
            <a:r>
              <a:rPr sz="2250" i="1" spc="405" baseline="1851" dirty="0">
                <a:latin typeface="Times New Roman"/>
                <a:cs typeface="Times New Roman"/>
              </a:rPr>
              <a:t>n </a:t>
            </a:r>
            <a:r>
              <a:rPr sz="2250" spc="187" baseline="1851" dirty="0">
                <a:latin typeface="Times New Roman"/>
                <a:cs typeface="Times New Roman"/>
              </a:rPr>
              <a:t>ln </a:t>
            </a:r>
            <a:r>
              <a:rPr sz="2250" i="1" spc="405" baseline="1851" dirty="0">
                <a:latin typeface="Times New Roman"/>
                <a:cs typeface="Times New Roman"/>
              </a:rPr>
              <a:t>n </a:t>
            </a:r>
            <a:r>
              <a:rPr sz="1500" spc="210" dirty="0">
                <a:latin typeface="Symbol"/>
                <a:cs typeface="Symbol"/>
              </a:rPr>
              <a:t></a:t>
            </a:r>
            <a:r>
              <a:rPr sz="1500" spc="210" dirty="0">
                <a:latin typeface="Times New Roman"/>
                <a:cs typeface="Times New Roman"/>
              </a:rPr>
              <a:t> </a:t>
            </a:r>
            <a:r>
              <a:rPr sz="2250" spc="450" baseline="1851" dirty="0">
                <a:latin typeface="Symbol"/>
                <a:cs typeface="Symbol"/>
              </a:rPr>
              <a:t></a:t>
            </a:r>
            <a:r>
              <a:rPr sz="2250" spc="450" baseline="1851" dirty="0">
                <a:latin typeface="Times New Roman"/>
                <a:cs typeface="Times New Roman"/>
              </a:rPr>
              <a:t> </a:t>
            </a:r>
            <a:r>
              <a:rPr sz="2250" i="1" spc="547" baseline="1851" dirty="0">
                <a:latin typeface="Times New Roman"/>
                <a:cs typeface="Times New Roman"/>
              </a:rPr>
              <a:t>N</a:t>
            </a:r>
            <a:r>
              <a:rPr sz="2250" i="1" spc="-195" baseline="1851" dirty="0">
                <a:latin typeface="Times New Roman"/>
                <a:cs typeface="Times New Roman"/>
              </a:rPr>
              <a:t> </a:t>
            </a:r>
            <a:r>
              <a:rPr sz="2250" spc="187" baseline="1851" dirty="0">
                <a:latin typeface="Times New Roman"/>
                <a:cs typeface="Times New Roman"/>
              </a:rPr>
              <a:t>ln </a:t>
            </a:r>
            <a:r>
              <a:rPr sz="2250" i="1" spc="547" baseline="1851" dirty="0">
                <a:latin typeface="Times New Roman"/>
                <a:cs typeface="Times New Roman"/>
              </a:rPr>
              <a:t>N</a:t>
            </a:r>
            <a:endParaRPr sz="2250" baseline="1851">
              <a:latin typeface="Times New Roman"/>
              <a:cs typeface="Times New Roman"/>
            </a:endParaRPr>
          </a:p>
          <a:p>
            <a:pPr marR="200025" algn="ctr">
              <a:lnSpc>
                <a:spcPts val="1635"/>
              </a:lnSpc>
            </a:pPr>
            <a:r>
              <a:rPr sz="1500" spc="210" dirty="0">
                <a:latin typeface="Symbol"/>
                <a:cs typeface="Symbol"/>
              </a:rPr>
              <a:t>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890876" y="2722742"/>
            <a:ext cx="472440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00" spc="270" dirty="0">
                <a:latin typeface="Times New Roman"/>
                <a:cs typeface="Times New Roman"/>
              </a:rPr>
              <a:t>1</a:t>
            </a:r>
            <a:r>
              <a:rPr sz="1500" spc="280" dirty="0">
                <a:latin typeface="Times New Roman"/>
                <a:cs typeface="Times New Roman"/>
              </a:rPr>
              <a:t> </a:t>
            </a:r>
            <a:r>
              <a:rPr sz="2250" spc="450" baseline="5555" dirty="0">
                <a:latin typeface="Symbol"/>
                <a:cs typeface="Symbol"/>
              </a:rPr>
              <a:t></a:t>
            </a:r>
            <a:r>
              <a:rPr sz="1500" spc="300" dirty="0">
                <a:latin typeface="Symbol"/>
                <a:cs typeface="Symbol"/>
              </a:rPr>
              <a:t>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710415" y="2845154"/>
            <a:ext cx="1108710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748030" algn="l"/>
              </a:tabLst>
            </a:pPr>
            <a:r>
              <a:rPr sz="1500" i="1" spc="270" dirty="0">
                <a:latin typeface="Times New Roman"/>
                <a:cs typeface="Times New Roman"/>
              </a:rPr>
              <a:t>n</a:t>
            </a:r>
            <a:r>
              <a:rPr sz="1500" i="1" spc="420" dirty="0">
                <a:latin typeface="Times New Roman"/>
                <a:cs typeface="Times New Roman"/>
              </a:rPr>
              <a:t> </a:t>
            </a:r>
            <a:r>
              <a:rPr sz="1500" spc="125" dirty="0">
                <a:latin typeface="Times New Roman"/>
                <a:cs typeface="Times New Roman"/>
              </a:rPr>
              <a:t>ln</a:t>
            </a:r>
            <a:r>
              <a:rPr sz="1500" spc="130" dirty="0">
                <a:latin typeface="Times New Roman"/>
                <a:cs typeface="Times New Roman"/>
              </a:rPr>
              <a:t> </a:t>
            </a:r>
            <a:r>
              <a:rPr sz="1500" i="1" spc="270" dirty="0">
                <a:latin typeface="Times New Roman"/>
                <a:cs typeface="Times New Roman"/>
              </a:rPr>
              <a:t>n	</a:t>
            </a:r>
            <a:r>
              <a:rPr sz="1500" spc="300" dirty="0">
                <a:latin typeface="Symbol"/>
                <a:cs typeface="Symbol"/>
              </a:rPr>
              <a:t>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300" dirty="0">
                <a:latin typeface="Symbol"/>
                <a:cs typeface="Symbol"/>
              </a:rPr>
              <a:t>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139177" y="2680394"/>
            <a:ext cx="199390" cy="57848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465"/>
              </a:spcBef>
            </a:pPr>
            <a:r>
              <a:rPr sz="1500" spc="270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500" i="1" spc="365" dirty="0">
                <a:latin typeface="Times New Roman"/>
                <a:cs typeface="Times New Roman"/>
              </a:rPr>
              <a:t>N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214055" y="2845154"/>
            <a:ext cx="871219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00" spc="300" dirty="0">
                <a:latin typeface="Symbol"/>
                <a:cs typeface="Symbol"/>
              </a:rPr>
              <a:t></a:t>
            </a:r>
            <a:r>
              <a:rPr sz="1500" spc="300" dirty="0">
                <a:latin typeface="Times New Roman"/>
                <a:cs typeface="Times New Roman"/>
              </a:rPr>
              <a:t> </a:t>
            </a:r>
            <a:r>
              <a:rPr sz="1500" spc="125" dirty="0">
                <a:latin typeface="Times New Roman"/>
                <a:cs typeface="Times New Roman"/>
              </a:rPr>
              <a:t>ln </a:t>
            </a:r>
            <a:r>
              <a:rPr sz="1500" i="1" spc="365" dirty="0">
                <a:latin typeface="Times New Roman"/>
                <a:cs typeface="Times New Roman"/>
              </a:rPr>
              <a:t>N</a:t>
            </a:r>
            <a:r>
              <a:rPr sz="1500" i="1" spc="-25" dirty="0">
                <a:latin typeface="Times New Roman"/>
                <a:cs typeface="Times New Roman"/>
              </a:rPr>
              <a:t> </a:t>
            </a:r>
            <a:r>
              <a:rPr sz="1500" spc="300" dirty="0">
                <a:latin typeface="Symbol"/>
                <a:cs typeface="Symbol"/>
              </a:rPr>
              <a:t>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184433" y="2121654"/>
            <a:ext cx="3278504" cy="397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215" algn="ctr">
              <a:lnSpc>
                <a:spcPts val="620"/>
              </a:lnSpc>
              <a:spcBef>
                <a:spcPts val="100"/>
              </a:spcBef>
            </a:pPr>
            <a:r>
              <a:rPr sz="900" i="1" spc="130" dirty="0">
                <a:latin typeface="Times New Roman"/>
                <a:cs typeface="Times New Roman"/>
              </a:rPr>
              <a:t>k</a:t>
            </a:r>
            <a:endParaRPr sz="900">
              <a:latin typeface="Times New Roman"/>
              <a:cs typeface="Times New Roman"/>
            </a:endParaRPr>
          </a:p>
          <a:p>
            <a:pPr marL="38100">
              <a:lnSpc>
                <a:spcPts val="2300"/>
              </a:lnSpc>
            </a:pPr>
            <a:r>
              <a:rPr sz="1500" spc="540" dirty="0">
                <a:latin typeface="Symbol"/>
                <a:cs typeface="Symbol"/>
              </a:rPr>
              <a:t></a:t>
            </a:r>
            <a:r>
              <a:rPr sz="1500" spc="54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Symbol"/>
                <a:cs typeface="Symbol"/>
              </a:rPr>
              <a:t></a:t>
            </a:r>
            <a:r>
              <a:rPr sz="1500" spc="65" dirty="0">
                <a:latin typeface="Times New Roman"/>
                <a:cs typeface="Times New Roman"/>
              </a:rPr>
              <a:t>ln </a:t>
            </a:r>
            <a:r>
              <a:rPr sz="1500" i="1" spc="365" dirty="0">
                <a:latin typeface="Times New Roman"/>
                <a:cs typeface="Times New Roman"/>
              </a:rPr>
              <a:t>N </a:t>
            </a:r>
            <a:r>
              <a:rPr sz="1500" spc="275" dirty="0">
                <a:latin typeface="Symbol"/>
                <a:cs typeface="Symbol"/>
              </a:rPr>
              <a:t></a:t>
            </a:r>
            <a:r>
              <a:rPr sz="1500" spc="275" dirty="0">
                <a:latin typeface="Times New Roman"/>
                <a:cs typeface="Times New Roman"/>
              </a:rPr>
              <a:t>1</a:t>
            </a:r>
            <a:r>
              <a:rPr sz="2000" spc="275" dirty="0">
                <a:latin typeface="Symbol"/>
                <a:cs typeface="Symbol"/>
              </a:rPr>
              <a:t></a:t>
            </a:r>
            <a:r>
              <a:rPr sz="1500" spc="275" dirty="0">
                <a:latin typeface="Symbol"/>
                <a:cs typeface="Symbol"/>
              </a:rPr>
              <a:t></a:t>
            </a:r>
            <a:r>
              <a:rPr sz="2250" u="sng" spc="412" baseline="351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50" u="sng" spc="405" baseline="351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250" spc="405" baseline="35185" dirty="0">
                <a:latin typeface="Times New Roman"/>
                <a:cs typeface="Times New Roman"/>
              </a:rPr>
              <a:t> </a:t>
            </a:r>
            <a:r>
              <a:rPr sz="3450" spc="817" baseline="-8454" dirty="0">
                <a:latin typeface="Symbol"/>
                <a:cs typeface="Symbol"/>
              </a:rPr>
              <a:t></a:t>
            </a:r>
            <a:r>
              <a:rPr sz="3450" spc="-472" baseline="-8454" dirty="0">
                <a:latin typeface="Times New Roman"/>
                <a:cs typeface="Times New Roman"/>
              </a:rPr>
              <a:t> </a:t>
            </a:r>
            <a:r>
              <a:rPr sz="1500" i="1" spc="270" dirty="0">
                <a:latin typeface="Times New Roman"/>
                <a:cs typeface="Times New Roman"/>
              </a:rPr>
              <a:t>n </a:t>
            </a:r>
            <a:r>
              <a:rPr sz="2000" spc="65" dirty="0">
                <a:latin typeface="Symbol"/>
                <a:cs typeface="Symbol"/>
              </a:rPr>
              <a:t></a:t>
            </a:r>
            <a:r>
              <a:rPr sz="1500" spc="65" dirty="0">
                <a:latin typeface="Times New Roman"/>
                <a:cs typeface="Times New Roman"/>
              </a:rPr>
              <a:t>ln </a:t>
            </a:r>
            <a:r>
              <a:rPr sz="1500" i="1" spc="270" dirty="0">
                <a:latin typeface="Times New Roman"/>
                <a:cs typeface="Times New Roman"/>
              </a:rPr>
              <a:t>n </a:t>
            </a:r>
            <a:r>
              <a:rPr sz="1500" spc="204" dirty="0">
                <a:latin typeface="Symbol"/>
                <a:cs typeface="Symbol"/>
              </a:rPr>
              <a:t></a:t>
            </a:r>
            <a:r>
              <a:rPr sz="1500" spc="204" dirty="0">
                <a:latin typeface="Times New Roman"/>
                <a:cs typeface="Times New Roman"/>
              </a:rPr>
              <a:t>1</a:t>
            </a:r>
            <a:r>
              <a:rPr sz="2000" spc="204" dirty="0">
                <a:latin typeface="Symbol"/>
                <a:cs typeface="Symbol"/>
              </a:rPr>
              <a:t>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861829" y="1337461"/>
            <a:ext cx="70675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500" spc="-20" dirty="0">
                <a:latin typeface="Times New Roman"/>
                <a:cs typeface="Times New Roman"/>
              </a:rPr>
              <a:t>l</a:t>
            </a:r>
            <a:r>
              <a:rPr sz="1500" spc="270" dirty="0">
                <a:latin typeface="Times New Roman"/>
                <a:cs typeface="Times New Roman"/>
              </a:rPr>
              <a:t>n</a:t>
            </a:r>
            <a:r>
              <a:rPr sz="1500" spc="-14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Symbol"/>
                <a:cs typeface="Symbol"/>
              </a:rPr>
              <a:t></a:t>
            </a:r>
            <a:r>
              <a:rPr sz="1500" i="1" spc="229" dirty="0">
                <a:latin typeface="Times New Roman"/>
                <a:cs typeface="Times New Roman"/>
              </a:rPr>
              <a:t>n</a:t>
            </a:r>
            <a:r>
              <a:rPr sz="1350" i="1" spc="120" baseline="-24691" dirty="0">
                <a:latin typeface="Times New Roman"/>
                <a:cs typeface="Times New Roman"/>
              </a:rPr>
              <a:t>i</a:t>
            </a:r>
            <a:r>
              <a:rPr sz="1350" i="1" spc="-172" baseline="-24691" dirty="0">
                <a:latin typeface="Times New Roman"/>
                <a:cs typeface="Times New Roman"/>
              </a:rPr>
              <a:t> </a:t>
            </a:r>
            <a:r>
              <a:rPr sz="1500" spc="45" dirty="0">
                <a:latin typeface="Times New Roman"/>
                <a:cs typeface="Times New Roman"/>
              </a:rPr>
              <a:t>!</a:t>
            </a:r>
            <a:r>
              <a:rPr sz="2000" spc="5" dirty="0">
                <a:latin typeface="Symbol"/>
                <a:cs typeface="Symbol"/>
              </a:rPr>
              <a:t>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289591" y="1234600"/>
            <a:ext cx="229235" cy="57848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500" u="sng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00" u="sng" spc="2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  <a:p>
            <a:pPr marL="42545">
              <a:lnSpc>
                <a:spcPct val="100000"/>
              </a:lnSpc>
              <a:spcBef>
                <a:spcPts val="375"/>
              </a:spcBef>
            </a:pPr>
            <a:r>
              <a:rPr sz="1500" i="1" spc="365" dirty="0">
                <a:latin typeface="Times New Roman"/>
                <a:cs typeface="Times New Roman"/>
              </a:rPr>
              <a:t>N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174556" y="1337461"/>
            <a:ext cx="1091565" cy="4762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67335">
              <a:lnSpc>
                <a:spcPts val="2050"/>
              </a:lnSpc>
              <a:spcBef>
                <a:spcPts val="130"/>
              </a:spcBef>
            </a:pPr>
            <a:r>
              <a:rPr sz="1500" spc="125" dirty="0">
                <a:latin typeface="Times New Roman"/>
                <a:cs typeface="Times New Roman"/>
              </a:rPr>
              <a:t>ln</a:t>
            </a:r>
            <a:r>
              <a:rPr sz="1500" spc="-195" dirty="0">
                <a:latin typeface="Times New Roman"/>
                <a:cs typeface="Times New Roman"/>
              </a:rPr>
              <a:t> </a:t>
            </a:r>
            <a:r>
              <a:rPr sz="2000" spc="210" dirty="0">
                <a:latin typeface="Symbol"/>
                <a:cs typeface="Symbol"/>
              </a:rPr>
              <a:t></a:t>
            </a:r>
            <a:r>
              <a:rPr sz="1500" i="1" spc="210" dirty="0">
                <a:latin typeface="Times New Roman"/>
                <a:cs typeface="Times New Roman"/>
              </a:rPr>
              <a:t>N</a:t>
            </a:r>
            <a:r>
              <a:rPr sz="1500" spc="210" dirty="0">
                <a:latin typeface="Times New Roman"/>
                <a:cs typeface="Times New Roman"/>
              </a:rPr>
              <a:t>!</a:t>
            </a:r>
            <a:r>
              <a:rPr sz="2000" spc="210" dirty="0">
                <a:latin typeface="Symbol"/>
                <a:cs typeface="Symbol"/>
              </a:rPr>
              <a:t></a:t>
            </a:r>
            <a:r>
              <a:rPr sz="1500" spc="210" dirty="0">
                <a:latin typeface="Symbol"/>
                <a:cs typeface="Symbol"/>
              </a:rPr>
              <a:t></a:t>
            </a:r>
            <a:endParaRPr sz="1500">
              <a:latin typeface="Symbol"/>
              <a:cs typeface="Symbol"/>
            </a:endParaRPr>
          </a:p>
          <a:p>
            <a:pPr marL="12700">
              <a:lnSpc>
                <a:spcPts val="1450"/>
              </a:lnSpc>
            </a:pPr>
            <a:r>
              <a:rPr sz="1500" i="1" spc="365" dirty="0">
                <a:latin typeface="Times New Roman"/>
                <a:cs typeface="Times New Roman"/>
              </a:rPr>
              <a:t>N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230875" y="1566851"/>
            <a:ext cx="70294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450" spc="944" baseline="-8454" dirty="0">
                <a:latin typeface="Symbol"/>
                <a:cs typeface="Symbol"/>
              </a:rPr>
              <a:t></a:t>
            </a:r>
            <a:r>
              <a:rPr sz="3450" spc="-494" baseline="-8454" dirty="0">
                <a:latin typeface="Times New Roman"/>
                <a:cs typeface="Times New Roman"/>
              </a:rPr>
              <a:t> </a:t>
            </a:r>
            <a:r>
              <a:rPr sz="1500" i="1" spc="155" dirty="0">
                <a:latin typeface="Times New Roman"/>
                <a:cs typeface="Times New Roman"/>
              </a:rPr>
              <a:t>n</a:t>
            </a:r>
            <a:r>
              <a:rPr sz="1350" i="1" spc="232" baseline="-24691" dirty="0">
                <a:latin typeface="Times New Roman"/>
                <a:cs typeface="Times New Roman"/>
              </a:rPr>
              <a:t>i</a:t>
            </a:r>
            <a:r>
              <a:rPr sz="1350" i="1" spc="-187" baseline="-24691" dirty="0">
                <a:latin typeface="Times New Roman"/>
                <a:cs typeface="Times New Roman"/>
              </a:rPr>
              <a:t> </a:t>
            </a:r>
            <a:r>
              <a:rPr sz="1500" spc="180" dirty="0">
                <a:latin typeface="Times New Roman"/>
                <a:cs typeface="Times New Roman"/>
              </a:rPr>
              <a:t>!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742545" y="1400127"/>
            <a:ext cx="448945" cy="4133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67335">
              <a:lnSpc>
                <a:spcPts val="1500"/>
              </a:lnSpc>
              <a:spcBef>
                <a:spcPts val="140"/>
              </a:spcBef>
            </a:pPr>
            <a:r>
              <a:rPr sz="1500" spc="40" dirty="0">
                <a:latin typeface="Times New Roman"/>
                <a:cs typeface="Times New Roman"/>
              </a:rPr>
              <a:t>ln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ts val="1500"/>
              </a:lnSpc>
            </a:pPr>
            <a:r>
              <a:rPr sz="1500" i="1" spc="365" dirty="0">
                <a:latin typeface="Times New Roman"/>
                <a:cs typeface="Times New Roman"/>
              </a:rPr>
              <a:t>N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466040" y="1276459"/>
            <a:ext cx="1928495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40"/>
              </a:spcBef>
              <a:tabLst>
                <a:tab pos="793115" algn="l"/>
                <a:tab pos="990600" algn="l"/>
                <a:tab pos="1412875" algn="l"/>
              </a:tabLst>
            </a:pPr>
            <a:r>
              <a:rPr sz="2250" spc="450" baseline="-35185" dirty="0">
                <a:latin typeface="Symbol"/>
                <a:cs typeface="Symbol"/>
              </a:rPr>
              <a:t></a:t>
            </a:r>
            <a:r>
              <a:rPr sz="1500" u="sng" spc="5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00" u="sng" spc="2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500" spc="270" dirty="0">
                <a:latin typeface="Times New Roman"/>
                <a:cs typeface="Times New Roman"/>
              </a:rPr>
              <a:t>	</a:t>
            </a:r>
            <a:r>
              <a:rPr sz="1500" u="sng" spc="2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500" i="1" u="sng" spc="3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500" u="sng" spc="3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!	</a:t>
            </a:r>
            <a:r>
              <a:rPr sz="2250" spc="450" baseline="-35185" dirty="0">
                <a:latin typeface="Symbol"/>
                <a:cs typeface="Symbol"/>
              </a:rPr>
              <a:t></a:t>
            </a:r>
            <a:r>
              <a:rPr sz="1500" u="sng" spc="5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00" u="sng" spc="2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96976"/>
            <a:ext cx="65328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自封闭系统的运动总是</a:t>
            </a:r>
            <a:r>
              <a:rPr sz="3200" spc="-15" dirty="0"/>
              <a:t>倒</a:t>
            </a:r>
            <a:r>
              <a:rPr sz="3200" dirty="0"/>
              <a:t>向均</a:t>
            </a:r>
            <a:r>
              <a:rPr sz="3200" spc="-15" dirty="0"/>
              <a:t>匀</a:t>
            </a:r>
            <a:r>
              <a:rPr sz="3200" dirty="0"/>
              <a:t>分布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560642" y="1385117"/>
            <a:ext cx="8211875" cy="30619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683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均匀分布的信息熵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716661"/>
            <a:ext cx="7389495" cy="835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ts val="319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以离散分布为例：假定某离散分布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可</a:t>
            </a:r>
            <a:r>
              <a:rPr sz="2800" spc="5" dirty="0">
                <a:solidFill>
                  <a:srgbClr val="171717"/>
                </a:solidFill>
                <a:latin typeface="Microsoft YaHei"/>
                <a:cs typeface="Microsoft YaHei"/>
              </a:rPr>
              <a:t>取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N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个值</a:t>
            </a:r>
            <a:endParaRPr sz="2800">
              <a:latin typeface="Microsoft YaHei"/>
              <a:cs typeface="Microsoft YaHei"/>
            </a:endParaRPr>
          </a:p>
          <a:p>
            <a:pPr marL="241300">
              <a:lnSpc>
                <a:spcPts val="3190"/>
              </a:lnSpc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，概率都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是1/N，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计算该概率分布的熵。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1869185"/>
            <a:ext cx="1770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计算熵：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3405327"/>
            <a:ext cx="6031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思考：连续均匀分布的熵如何计算？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6471" y="1795118"/>
            <a:ext cx="236220" cy="3022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800" i="1" spc="455" dirty="0">
                <a:latin typeface="Times New Roman"/>
                <a:cs typeface="Times New Roman"/>
              </a:rPr>
              <a:t>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7542" y="1489758"/>
            <a:ext cx="32562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  <a:tab pos="308483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解：概率分布律	</a:t>
            </a:r>
            <a:r>
              <a:rPr sz="1800" i="1" spc="340" dirty="0">
                <a:latin typeface="Times New Roman"/>
                <a:cs typeface="Times New Roman"/>
              </a:rPr>
              <a:t>p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30697" y="1768285"/>
            <a:ext cx="768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i="1" spc="110" dirty="0">
                <a:latin typeface="Times New Roman"/>
                <a:cs typeface="Times New Roman"/>
              </a:rPr>
              <a:t>i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65422" y="1614377"/>
            <a:ext cx="1487805" cy="3022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800" i="1" spc="190" dirty="0">
                <a:latin typeface="Times New Roman"/>
                <a:cs typeface="Times New Roman"/>
              </a:rPr>
              <a:t>i</a:t>
            </a:r>
            <a:r>
              <a:rPr sz="1800" i="1" spc="95" dirty="0">
                <a:latin typeface="Times New Roman"/>
                <a:cs typeface="Times New Roman"/>
              </a:rPr>
              <a:t> </a:t>
            </a:r>
            <a:r>
              <a:rPr sz="1800" spc="375" dirty="0">
                <a:latin typeface="Symbol"/>
                <a:cs typeface="Symbol"/>
              </a:rPr>
              <a:t></a:t>
            </a:r>
            <a:r>
              <a:rPr sz="1800" spc="-215" dirty="0">
                <a:latin typeface="Times New Roman"/>
                <a:cs typeface="Times New Roman"/>
              </a:rPr>
              <a:t> </a:t>
            </a:r>
            <a:r>
              <a:rPr sz="1800" spc="265" dirty="0">
                <a:latin typeface="Times New Roman"/>
                <a:cs typeface="Times New Roman"/>
              </a:rPr>
              <a:t>1,2,</a:t>
            </a:r>
            <a:r>
              <a:rPr sz="1800" spc="265" dirty="0">
                <a:latin typeface="MT Extra"/>
                <a:cs typeface="MT Extra"/>
              </a:rPr>
              <a:t></a:t>
            </a:r>
            <a:r>
              <a:rPr sz="1800" spc="265" dirty="0">
                <a:latin typeface="Times New Roman"/>
                <a:cs typeface="Times New Roman"/>
              </a:rPr>
              <a:t>,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i="1" spc="455" dirty="0">
                <a:latin typeface="Times New Roman"/>
                <a:cs typeface="Times New Roman"/>
              </a:rPr>
              <a:t>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2288" y="1468878"/>
            <a:ext cx="727075" cy="3022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2700" spc="562" baseline="-35493" dirty="0">
                <a:latin typeface="Symbol"/>
                <a:cs typeface="Symbol"/>
              </a:rPr>
              <a:t></a:t>
            </a:r>
            <a:r>
              <a:rPr sz="1800" u="sng" spc="3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3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800" spc="530" dirty="0">
                <a:latin typeface="Times New Roman"/>
                <a:cs typeface="Times New Roman"/>
              </a:rPr>
              <a:t> </a:t>
            </a:r>
            <a:r>
              <a:rPr sz="2700" spc="254" baseline="-35493" dirty="0">
                <a:latin typeface="Times New Roman"/>
                <a:cs typeface="Times New Roman"/>
              </a:rPr>
              <a:t>,</a:t>
            </a:r>
            <a:endParaRPr sz="2700" baseline="-35493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74229" y="2007528"/>
            <a:ext cx="312547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27530" algn="l"/>
                <a:tab pos="2115820" algn="l"/>
                <a:tab pos="2456180" algn="l"/>
                <a:tab pos="2772410" algn="l"/>
                <a:tab pos="3112135" algn="l"/>
              </a:tabLst>
            </a:pPr>
            <a:r>
              <a:rPr sz="1100" i="1" spc="254" dirty="0">
                <a:latin typeface="Times New Roman"/>
                <a:cs typeface="Times New Roman"/>
              </a:rPr>
              <a:t>N	N	</a:t>
            </a:r>
            <a:r>
              <a:rPr sz="1100" i="1" u="sng" spc="3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100" i="1" u="sng" spc="25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100" i="1" spc="254" dirty="0">
                <a:latin typeface="Times New Roman"/>
                <a:cs typeface="Times New Roman"/>
              </a:rPr>
              <a:t>	</a:t>
            </a:r>
            <a:r>
              <a:rPr sz="1100" i="1" u="sng" spc="3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100" i="1" u="sng" spc="25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86676" y="2312642"/>
            <a:ext cx="7810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i="1" spc="105" dirty="0">
                <a:latin typeface="Times New Roman"/>
                <a:cs typeface="Times New Roman"/>
              </a:rPr>
              <a:t>i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56177" y="2312642"/>
            <a:ext cx="7810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i="1" spc="105" dirty="0">
                <a:latin typeface="Times New Roman"/>
                <a:cs typeface="Times New Roman"/>
              </a:rPr>
              <a:t>i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52125" y="3046456"/>
            <a:ext cx="241300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425" dirty="0">
                <a:latin typeface="Times New Roman"/>
                <a:cs typeface="Times New Roman"/>
              </a:rPr>
              <a:t>N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74198" y="3188461"/>
            <a:ext cx="27940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i="1" spc="215" dirty="0">
                <a:latin typeface="Times New Roman"/>
                <a:cs typeface="Times New Roman"/>
              </a:rPr>
              <a:t>i</a:t>
            </a:r>
            <a:r>
              <a:rPr sz="1100" spc="125" dirty="0">
                <a:latin typeface="Symbol"/>
                <a:cs typeface="Symbol"/>
              </a:rPr>
              <a:t></a:t>
            </a:r>
            <a:r>
              <a:rPr sz="1100" spc="19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20611" y="2483265"/>
            <a:ext cx="209550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27530" algn="l"/>
              </a:tabLst>
            </a:pPr>
            <a:r>
              <a:rPr sz="1100" i="1" spc="105" dirty="0">
                <a:latin typeface="Times New Roman"/>
                <a:cs typeface="Times New Roman"/>
              </a:rPr>
              <a:t>i</a:t>
            </a:r>
            <a:r>
              <a:rPr sz="1100" i="1" spc="-160" dirty="0">
                <a:latin typeface="Times New Roman"/>
                <a:cs typeface="Times New Roman"/>
              </a:rPr>
              <a:t> </a:t>
            </a:r>
            <a:r>
              <a:rPr sz="1100" spc="155" dirty="0">
                <a:latin typeface="Symbol"/>
                <a:cs typeface="Symbol"/>
              </a:rPr>
              <a:t></a:t>
            </a:r>
            <a:r>
              <a:rPr sz="1100" spc="155" dirty="0">
                <a:latin typeface="Times New Roman"/>
                <a:cs typeface="Times New Roman"/>
              </a:rPr>
              <a:t>1	</a:t>
            </a:r>
            <a:r>
              <a:rPr sz="1100" i="1" spc="105" dirty="0">
                <a:latin typeface="Times New Roman"/>
                <a:cs typeface="Times New Roman"/>
              </a:rPr>
              <a:t>i</a:t>
            </a:r>
            <a:r>
              <a:rPr sz="1100" i="1" spc="-204" dirty="0">
                <a:latin typeface="Times New Roman"/>
                <a:cs typeface="Times New Roman"/>
              </a:rPr>
              <a:t> </a:t>
            </a:r>
            <a:r>
              <a:rPr sz="1100" spc="155" dirty="0">
                <a:latin typeface="Symbol"/>
                <a:cs typeface="Symbol"/>
              </a:rPr>
              <a:t></a:t>
            </a:r>
            <a:r>
              <a:rPr sz="1100" spc="155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36992" y="2713189"/>
            <a:ext cx="2508250" cy="4832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3225">
              <a:lnSpc>
                <a:spcPts val="750"/>
              </a:lnSpc>
              <a:spcBef>
                <a:spcPts val="105"/>
              </a:spcBef>
            </a:pPr>
            <a:r>
              <a:rPr sz="1100" i="1" spc="254" dirty="0">
                <a:latin typeface="Times New Roman"/>
                <a:cs typeface="Times New Roman"/>
              </a:rPr>
              <a:t>N</a:t>
            </a:r>
            <a:endParaRPr sz="1100">
              <a:latin typeface="Times New Roman"/>
              <a:cs typeface="Times New Roman"/>
            </a:endParaRPr>
          </a:p>
          <a:p>
            <a:pPr marL="50800">
              <a:lnSpc>
                <a:spcPts val="2850"/>
              </a:lnSpc>
            </a:pPr>
            <a:r>
              <a:rPr sz="1900" spc="350" dirty="0">
                <a:latin typeface="Symbol"/>
                <a:cs typeface="Symbol"/>
              </a:rPr>
              <a:t></a:t>
            </a:r>
            <a:r>
              <a:rPr sz="1900" spc="350" dirty="0">
                <a:latin typeface="Times New Roman"/>
                <a:cs typeface="Times New Roman"/>
              </a:rPr>
              <a:t> </a:t>
            </a:r>
            <a:r>
              <a:rPr sz="4275" spc="1035" baseline="-8771" dirty="0">
                <a:latin typeface="Symbol"/>
                <a:cs typeface="Symbol"/>
              </a:rPr>
              <a:t></a:t>
            </a:r>
            <a:r>
              <a:rPr sz="4275" u="sng" spc="-209" baseline="2339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50" u="sng" spc="480" baseline="3508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850" spc="480" baseline="35087" dirty="0">
                <a:latin typeface="Times New Roman"/>
                <a:cs typeface="Times New Roman"/>
              </a:rPr>
              <a:t> </a:t>
            </a:r>
            <a:r>
              <a:rPr sz="1900" spc="140" dirty="0">
                <a:latin typeface="Times New Roman"/>
                <a:cs typeface="Times New Roman"/>
              </a:rPr>
              <a:t>ln </a:t>
            </a:r>
            <a:r>
              <a:rPr sz="1900" i="1" spc="425" dirty="0">
                <a:latin typeface="Times New Roman"/>
                <a:cs typeface="Times New Roman"/>
              </a:rPr>
              <a:t>N </a:t>
            </a:r>
            <a:r>
              <a:rPr sz="1900" spc="350" dirty="0">
                <a:latin typeface="Symbol"/>
                <a:cs typeface="Symbol"/>
              </a:rPr>
              <a:t></a:t>
            </a:r>
            <a:r>
              <a:rPr sz="1900" spc="350" dirty="0">
                <a:latin typeface="Times New Roman"/>
                <a:cs typeface="Times New Roman"/>
              </a:rPr>
              <a:t> </a:t>
            </a:r>
            <a:r>
              <a:rPr sz="1900" spc="140" dirty="0">
                <a:latin typeface="Times New Roman"/>
                <a:cs typeface="Times New Roman"/>
              </a:rPr>
              <a:t>ln </a:t>
            </a:r>
            <a:r>
              <a:rPr sz="1900" i="1" spc="425" dirty="0">
                <a:latin typeface="Times New Roman"/>
                <a:cs typeface="Times New Roman"/>
              </a:rPr>
              <a:t>N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14446" y="1948822"/>
            <a:ext cx="897255" cy="706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R="26034" algn="r">
              <a:lnSpc>
                <a:spcPct val="100000"/>
              </a:lnSpc>
              <a:spcBef>
                <a:spcPts val="500"/>
              </a:spcBef>
            </a:pPr>
            <a:r>
              <a:rPr sz="1900" spc="320" dirty="0">
                <a:latin typeface="Times New Roman"/>
                <a:cs typeface="Times New Roman"/>
              </a:rPr>
              <a:t>1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668655" algn="l"/>
              </a:tabLst>
            </a:pPr>
            <a:r>
              <a:rPr sz="1900" i="1" spc="425" dirty="0">
                <a:latin typeface="Times New Roman"/>
                <a:cs typeface="Times New Roman"/>
              </a:rPr>
              <a:t>N	N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60028" y="2031563"/>
            <a:ext cx="4030345" cy="459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938020" algn="l"/>
                <a:tab pos="2603500" algn="l"/>
              </a:tabLst>
            </a:pPr>
            <a:r>
              <a:rPr sz="1900" i="1" spc="459" dirty="0">
                <a:latin typeface="Times New Roman"/>
                <a:cs typeface="Times New Roman"/>
              </a:rPr>
              <a:t>H</a:t>
            </a:r>
            <a:r>
              <a:rPr sz="1900" i="1" spc="-145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Symbol"/>
                <a:cs typeface="Symbol"/>
              </a:rPr>
              <a:t></a:t>
            </a:r>
            <a:r>
              <a:rPr sz="2500" spc="-355" dirty="0">
                <a:latin typeface="Times New Roman"/>
                <a:cs typeface="Times New Roman"/>
              </a:rPr>
              <a:t> </a:t>
            </a:r>
            <a:r>
              <a:rPr sz="1900" i="1" spc="235" dirty="0">
                <a:latin typeface="Times New Roman"/>
                <a:cs typeface="Times New Roman"/>
              </a:rPr>
              <a:t>p</a:t>
            </a:r>
            <a:r>
              <a:rPr sz="2500" spc="235" dirty="0">
                <a:latin typeface="Symbol"/>
                <a:cs typeface="Symbol"/>
              </a:rPr>
              <a:t></a:t>
            </a:r>
            <a:r>
              <a:rPr sz="2500" spc="-250" dirty="0">
                <a:latin typeface="Times New Roman"/>
                <a:cs typeface="Times New Roman"/>
              </a:rPr>
              <a:t> </a:t>
            </a:r>
            <a:r>
              <a:rPr sz="1900" spc="350" dirty="0">
                <a:latin typeface="Symbol"/>
                <a:cs typeface="Symbol"/>
              </a:rPr>
              <a:t></a:t>
            </a:r>
            <a:r>
              <a:rPr sz="1900" spc="110" dirty="0">
                <a:latin typeface="Times New Roman"/>
                <a:cs typeface="Times New Roman"/>
              </a:rPr>
              <a:t> </a:t>
            </a:r>
            <a:r>
              <a:rPr sz="1900" spc="540" dirty="0">
                <a:latin typeface="Symbol"/>
                <a:cs typeface="Symbol"/>
              </a:rPr>
              <a:t></a:t>
            </a:r>
            <a:r>
              <a:rPr sz="4275" spc="810" baseline="-8771" dirty="0">
                <a:latin typeface="Symbol"/>
                <a:cs typeface="Symbol"/>
              </a:rPr>
              <a:t></a:t>
            </a:r>
            <a:r>
              <a:rPr sz="4275" spc="-104" baseline="-8771" dirty="0">
                <a:latin typeface="Times New Roman"/>
                <a:cs typeface="Times New Roman"/>
              </a:rPr>
              <a:t> </a:t>
            </a:r>
            <a:r>
              <a:rPr sz="1900" i="1" spc="320" dirty="0">
                <a:latin typeface="Times New Roman"/>
                <a:cs typeface="Times New Roman"/>
              </a:rPr>
              <a:t>p	</a:t>
            </a:r>
            <a:r>
              <a:rPr sz="1900" spc="140" dirty="0">
                <a:latin typeface="Times New Roman"/>
                <a:cs typeface="Times New Roman"/>
              </a:rPr>
              <a:t>ln</a:t>
            </a:r>
            <a:r>
              <a:rPr sz="1900" spc="450" dirty="0">
                <a:latin typeface="Times New Roman"/>
                <a:cs typeface="Times New Roman"/>
              </a:rPr>
              <a:t> </a:t>
            </a:r>
            <a:r>
              <a:rPr sz="1900" i="1" spc="320" dirty="0">
                <a:latin typeface="Times New Roman"/>
                <a:cs typeface="Times New Roman"/>
              </a:rPr>
              <a:t>p	</a:t>
            </a:r>
            <a:r>
              <a:rPr sz="1900" spc="350" dirty="0">
                <a:latin typeface="Symbol"/>
                <a:cs typeface="Symbol"/>
              </a:rPr>
              <a:t></a:t>
            </a:r>
            <a:r>
              <a:rPr sz="1900" spc="350" dirty="0">
                <a:latin typeface="Times New Roman"/>
                <a:cs typeface="Times New Roman"/>
              </a:rPr>
              <a:t> </a:t>
            </a:r>
            <a:r>
              <a:rPr sz="1900" spc="540" dirty="0">
                <a:latin typeface="Symbol"/>
                <a:cs typeface="Symbol"/>
              </a:rPr>
              <a:t></a:t>
            </a:r>
            <a:r>
              <a:rPr sz="4275" spc="810" baseline="-8771" dirty="0">
                <a:latin typeface="Symbol"/>
                <a:cs typeface="Symbol"/>
              </a:rPr>
              <a:t></a:t>
            </a:r>
            <a:r>
              <a:rPr sz="4275" spc="810" baseline="-8771" dirty="0">
                <a:latin typeface="Times New Roman"/>
                <a:cs typeface="Times New Roman"/>
              </a:rPr>
              <a:t> </a:t>
            </a:r>
            <a:r>
              <a:rPr sz="2850" spc="480" baseline="35087" dirty="0">
                <a:latin typeface="Times New Roman"/>
                <a:cs typeface="Times New Roman"/>
              </a:rPr>
              <a:t>1</a:t>
            </a:r>
            <a:r>
              <a:rPr sz="2850" spc="-300" baseline="35087" dirty="0">
                <a:latin typeface="Times New Roman"/>
                <a:cs typeface="Times New Roman"/>
              </a:rPr>
              <a:t> </a:t>
            </a:r>
            <a:r>
              <a:rPr sz="1900" spc="35" dirty="0">
                <a:latin typeface="Times New Roman"/>
                <a:cs typeface="Times New Roman"/>
              </a:rPr>
              <a:t>ln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161925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171717"/>
                </a:solidFill>
                <a:latin typeface="Microsoft YaHei"/>
                <a:cs typeface="Microsoft YaHei"/>
              </a:rPr>
              <a:t>最大熵的理解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710793"/>
            <a:ext cx="7620000" cy="39103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301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熵是随机变量</a:t>
            </a:r>
            <a:r>
              <a:rPr sz="2600" dirty="0">
                <a:solidFill>
                  <a:srgbClr val="FF0000"/>
                </a:solidFill>
                <a:latin typeface="Microsoft YaHei"/>
                <a:cs typeface="Microsoft YaHei"/>
              </a:rPr>
              <a:t>不确定</a:t>
            </a:r>
            <a:r>
              <a:rPr sz="2600" spc="-10" dirty="0">
                <a:solidFill>
                  <a:srgbClr val="FF0000"/>
                </a:solidFill>
                <a:latin typeface="Microsoft YaHei"/>
                <a:cs typeface="Microsoft YaHei"/>
              </a:rPr>
              <a:t>性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度量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不确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定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性越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大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，熵 值越大；</a:t>
            </a:r>
            <a:endParaRPr sz="26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86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若随机变量退化成定值，熵最小：</a:t>
            </a:r>
            <a:r>
              <a:rPr sz="2200" spc="-25" dirty="0">
                <a:solidFill>
                  <a:srgbClr val="171717"/>
                </a:solidFill>
                <a:latin typeface="Microsoft YaHei"/>
                <a:cs typeface="Microsoft YaHei"/>
              </a:rPr>
              <a:t>为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0</a:t>
            </a:r>
            <a:endParaRPr sz="22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79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若随机分布为均匀分布，熵最大。</a:t>
            </a:r>
            <a:endParaRPr sz="22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86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以上是无条件的最大熵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分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布，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若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有条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件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呢？</a:t>
            </a:r>
            <a:endParaRPr sz="26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87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最大熵模型</a:t>
            </a:r>
            <a:endParaRPr sz="2200">
              <a:latin typeface="Microsoft YaHei"/>
              <a:cs typeface="Microsoft YaHei"/>
            </a:endParaRPr>
          </a:p>
          <a:p>
            <a:pPr marL="241300" marR="5080" indent="-228600">
              <a:lnSpc>
                <a:spcPts val="4060"/>
              </a:lnSpc>
              <a:spcBef>
                <a:spcPts val="21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思考：若只给定</a:t>
            </a:r>
            <a:r>
              <a:rPr sz="2600" dirty="0">
                <a:solidFill>
                  <a:srgbClr val="FF0000"/>
                </a:solidFill>
                <a:latin typeface="Microsoft YaHei"/>
                <a:cs typeface="Microsoft YaHei"/>
              </a:rPr>
              <a:t>期望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和</a:t>
            </a:r>
            <a:r>
              <a:rPr sz="2600" spc="-15" dirty="0">
                <a:solidFill>
                  <a:srgbClr val="FF0000"/>
                </a:solidFill>
                <a:latin typeface="Microsoft YaHei"/>
                <a:cs typeface="Microsoft YaHei"/>
              </a:rPr>
              <a:t>方</a:t>
            </a:r>
            <a:r>
              <a:rPr sz="2600" dirty="0">
                <a:solidFill>
                  <a:srgbClr val="FF0000"/>
                </a:solidFill>
                <a:latin typeface="Microsoft YaHei"/>
                <a:cs typeface="Microsoft YaHei"/>
              </a:rPr>
              <a:t>差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前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提下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最大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熵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的分 布形式是什么？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06928" y="272397"/>
            <a:ext cx="0" cy="388620"/>
          </a:xfrm>
          <a:custGeom>
            <a:avLst/>
            <a:gdLst/>
            <a:ahLst/>
            <a:cxnLst/>
            <a:rect l="l" t="t" r="r" b="b"/>
            <a:pathLst>
              <a:path h="388620">
                <a:moveTo>
                  <a:pt x="0" y="0"/>
                </a:moveTo>
                <a:lnTo>
                  <a:pt x="0" y="388526"/>
                </a:lnTo>
              </a:path>
            </a:pathLst>
          </a:custGeom>
          <a:ln w="182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46152" y="272397"/>
            <a:ext cx="0" cy="388620"/>
          </a:xfrm>
          <a:custGeom>
            <a:avLst/>
            <a:gdLst/>
            <a:ahLst/>
            <a:cxnLst/>
            <a:rect l="l" t="t" r="r" b="b"/>
            <a:pathLst>
              <a:path h="388620">
                <a:moveTo>
                  <a:pt x="0" y="0"/>
                </a:moveTo>
                <a:lnTo>
                  <a:pt x="0" y="388526"/>
                </a:lnTo>
              </a:path>
            </a:pathLst>
          </a:custGeom>
          <a:ln w="182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91289" y="110843"/>
            <a:ext cx="3070225" cy="534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440" dirty="0">
                <a:solidFill>
                  <a:srgbClr val="000000"/>
                </a:solidFill>
                <a:latin typeface="Times New Roman"/>
                <a:cs typeface="Times New Roman"/>
              </a:rPr>
              <a:t>0</a:t>
            </a:r>
            <a:r>
              <a:rPr sz="255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550" spc="484" dirty="0">
                <a:solidFill>
                  <a:srgbClr val="000000"/>
                </a:solidFill>
                <a:latin typeface="Symbol"/>
                <a:cs typeface="Symbol"/>
              </a:rPr>
              <a:t></a:t>
            </a:r>
            <a:r>
              <a:rPr sz="2550" spc="2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550" i="1" spc="640" dirty="0">
                <a:solidFill>
                  <a:srgbClr val="000000"/>
                </a:solidFill>
                <a:latin typeface="Times New Roman"/>
                <a:cs typeface="Times New Roman"/>
              </a:rPr>
              <a:t>H</a:t>
            </a:r>
            <a:r>
              <a:rPr sz="2550" i="1" spc="-1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50" spc="380" dirty="0">
                <a:solidFill>
                  <a:srgbClr val="000000"/>
                </a:solidFill>
                <a:latin typeface="Symbol"/>
                <a:cs typeface="Symbol"/>
              </a:rPr>
              <a:t></a:t>
            </a:r>
            <a:r>
              <a:rPr sz="2550" i="1" spc="380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2550" i="1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50" spc="20" dirty="0">
                <a:solidFill>
                  <a:srgbClr val="000000"/>
                </a:solidFill>
                <a:latin typeface="Symbol"/>
                <a:cs typeface="Symbol"/>
              </a:rPr>
              <a:t></a:t>
            </a:r>
            <a:r>
              <a:rPr sz="3350" spc="-3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550" spc="484" dirty="0">
                <a:solidFill>
                  <a:srgbClr val="000000"/>
                </a:solidFill>
                <a:latin typeface="Symbol"/>
                <a:cs typeface="Symbol"/>
              </a:rPr>
              <a:t></a:t>
            </a:r>
            <a:r>
              <a:rPr sz="2550" spc="1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550" spc="375" dirty="0">
                <a:solidFill>
                  <a:srgbClr val="000000"/>
                </a:solidFill>
                <a:latin typeface="Times New Roman"/>
                <a:cs typeface="Times New Roman"/>
              </a:rPr>
              <a:t>log</a:t>
            </a:r>
            <a:r>
              <a:rPr sz="2550" spc="1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550" i="1" spc="540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endParaRPr sz="25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96976"/>
            <a:ext cx="61258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引理：根据函数形式判</a:t>
            </a:r>
            <a:r>
              <a:rPr sz="3200" spc="-15" dirty="0"/>
              <a:t>断</a:t>
            </a:r>
            <a:r>
              <a:rPr sz="3200" dirty="0"/>
              <a:t>概率</a:t>
            </a:r>
            <a:r>
              <a:rPr sz="3200" spc="-15" dirty="0"/>
              <a:t>分</a:t>
            </a:r>
            <a:r>
              <a:rPr sz="3200" dirty="0"/>
              <a:t>布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07542" y="716661"/>
            <a:ext cx="42564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正态分布的概率密度函数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1485137"/>
            <a:ext cx="24809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对数正态分布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2637535"/>
            <a:ext cx="7722870" cy="1112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ts val="3225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该分布的对数是关于随机变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量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x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二次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函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数</a:t>
            </a:r>
            <a:endParaRPr sz="2800">
              <a:latin typeface="Microsoft YaHei"/>
              <a:cs typeface="Microsoft YaHei"/>
            </a:endParaRPr>
          </a:p>
          <a:p>
            <a:pPr marL="697865" marR="5080" lvl="1" indent="-323215">
              <a:lnSpc>
                <a:spcPts val="2590"/>
              </a:lnSpc>
              <a:spcBef>
                <a:spcPts val="19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根据计算过程的可逆性，</a:t>
            </a:r>
            <a:r>
              <a:rPr sz="2400" spc="-20" dirty="0">
                <a:solidFill>
                  <a:srgbClr val="171717"/>
                </a:solidFill>
                <a:latin typeface="Microsoft YaHei"/>
                <a:cs typeface="Microsoft YaHei"/>
              </a:rPr>
              <a:t>若</a:t>
            </a:r>
            <a:r>
              <a:rPr sz="2400" dirty="0">
                <a:solidFill>
                  <a:srgbClr val="FF0000"/>
                </a:solidFill>
                <a:latin typeface="Microsoft YaHei"/>
                <a:cs typeface="Microsoft YaHei"/>
              </a:rPr>
              <a:t>某对数分布能够写成随机 变量二次形式，则该分布必然是正态分布。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14977" y="1433610"/>
            <a:ext cx="40005" cy="17145"/>
          </a:xfrm>
          <a:custGeom>
            <a:avLst/>
            <a:gdLst/>
            <a:ahLst/>
            <a:cxnLst/>
            <a:rect l="l" t="t" r="r" b="b"/>
            <a:pathLst>
              <a:path w="40004" h="17144">
                <a:moveTo>
                  <a:pt x="0" y="16882"/>
                </a:moveTo>
                <a:lnTo>
                  <a:pt x="39462" y="0"/>
                </a:lnTo>
              </a:path>
            </a:pathLst>
          </a:custGeom>
          <a:ln w="100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54439" y="1438630"/>
            <a:ext cx="57150" cy="78740"/>
          </a:xfrm>
          <a:custGeom>
            <a:avLst/>
            <a:gdLst/>
            <a:ahLst/>
            <a:cxnLst/>
            <a:rect l="l" t="t" r="r" b="b"/>
            <a:pathLst>
              <a:path w="57150" h="78740">
                <a:moveTo>
                  <a:pt x="0" y="0"/>
                </a:moveTo>
                <a:lnTo>
                  <a:pt x="56733" y="78474"/>
                </a:lnTo>
              </a:path>
            </a:pathLst>
          </a:custGeom>
          <a:ln w="23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17970" y="1282593"/>
            <a:ext cx="75565" cy="234950"/>
          </a:xfrm>
          <a:custGeom>
            <a:avLst/>
            <a:gdLst/>
            <a:ahLst/>
            <a:cxnLst/>
            <a:rect l="l" t="t" r="r" b="b"/>
            <a:pathLst>
              <a:path w="75564" h="234950">
                <a:moveTo>
                  <a:pt x="0" y="234510"/>
                </a:moveTo>
                <a:lnTo>
                  <a:pt x="75222" y="0"/>
                </a:lnTo>
              </a:path>
            </a:pathLst>
          </a:custGeom>
          <a:ln w="126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93193" y="128259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7246" y="0"/>
                </a:lnTo>
              </a:path>
            </a:pathLst>
          </a:custGeom>
          <a:ln w="95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10143" y="1080016"/>
            <a:ext cx="567690" cy="0"/>
          </a:xfrm>
          <a:custGeom>
            <a:avLst/>
            <a:gdLst/>
            <a:ahLst/>
            <a:cxnLst/>
            <a:rect l="l" t="t" r="r" b="b"/>
            <a:pathLst>
              <a:path w="567690">
                <a:moveTo>
                  <a:pt x="0" y="0"/>
                </a:moveTo>
                <a:lnTo>
                  <a:pt x="567390" y="0"/>
                </a:lnTo>
              </a:path>
            </a:pathLst>
          </a:custGeom>
          <a:ln w="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97837" y="1071311"/>
            <a:ext cx="377190" cy="2038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1050" spc="170" dirty="0">
                <a:latin typeface="Times New Roman"/>
                <a:cs typeface="Times New Roman"/>
              </a:rPr>
              <a:t>2</a:t>
            </a:r>
            <a:r>
              <a:rPr sz="1150" i="1" spc="170" dirty="0">
                <a:latin typeface="Symbol"/>
                <a:cs typeface="Symbol"/>
              </a:rPr>
              <a:t></a:t>
            </a:r>
            <a:r>
              <a:rPr sz="1150" i="1" spc="-50" dirty="0">
                <a:latin typeface="Times New Roman"/>
                <a:cs typeface="Times New Roman"/>
              </a:rPr>
              <a:t> </a:t>
            </a:r>
            <a:r>
              <a:rPr sz="1125" spc="202" baseline="33333" dirty="0">
                <a:latin typeface="Times New Roman"/>
                <a:cs typeface="Times New Roman"/>
              </a:rPr>
              <a:t>2</a:t>
            </a:r>
            <a:endParaRPr sz="1125" baseline="33333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70219" y="877610"/>
            <a:ext cx="841375" cy="6902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41935" marR="5080" indent="-229870">
              <a:lnSpc>
                <a:spcPct val="115799"/>
              </a:lnSpc>
              <a:spcBef>
                <a:spcPts val="85"/>
              </a:spcBef>
              <a:tabLst>
                <a:tab pos="342900" algn="l"/>
                <a:tab pos="828040" algn="l"/>
              </a:tabLst>
            </a:pPr>
            <a:r>
              <a:rPr sz="1800" u="sng" spc="1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	</a:t>
            </a:r>
            <a:r>
              <a:rPr sz="1800" u="sng" spc="3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 	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315" dirty="0">
                <a:latin typeface="Times New Roman"/>
                <a:cs typeface="Times New Roman"/>
              </a:rPr>
              <a:t>2</a:t>
            </a:r>
            <a:r>
              <a:rPr sz="2000" i="1" spc="315" dirty="0">
                <a:latin typeface="Symbol"/>
                <a:cs typeface="Symbol"/>
              </a:rPr>
              <a:t>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60427" y="839981"/>
            <a:ext cx="729615" cy="237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575" spc="359" baseline="-34391" dirty="0">
                <a:latin typeface="Symbol"/>
                <a:cs typeface="Symbol"/>
              </a:rPr>
              <a:t></a:t>
            </a:r>
            <a:r>
              <a:rPr sz="1400" spc="240" dirty="0">
                <a:latin typeface="Symbol"/>
                <a:cs typeface="Symbol"/>
              </a:rPr>
              <a:t></a:t>
            </a:r>
            <a:r>
              <a:rPr sz="1050" i="1" spc="240" dirty="0">
                <a:latin typeface="Times New Roman"/>
                <a:cs typeface="Times New Roman"/>
              </a:rPr>
              <a:t>x</a:t>
            </a:r>
            <a:r>
              <a:rPr sz="1050" spc="240" dirty="0">
                <a:latin typeface="Symbol"/>
                <a:cs typeface="Symbol"/>
              </a:rPr>
              <a:t></a:t>
            </a:r>
            <a:r>
              <a:rPr sz="1150" i="1" spc="240" dirty="0">
                <a:latin typeface="Symbol"/>
                <a:cs typeface="Symbol"/>
              </a:rPr>
              <a:t></a:t>
            </a:r>
            <a:r>
              <a:rPr sz="1150" i="1" spc="-105" dirty="0">
                <a:latin typeface="Times New Roman"/>
                <a:cs typeface="Times New Roman"/>
              </a:rPr>
              <a:t> </a:t>
            </a:r>
            <a:r>
              <a:rPr sz="1400" spc="55" dirty="0">
                <a:latin typeface="Symbol"/>
                <a:cs typeface="Symbol"/>
              </a:rPr>
              <a:t></a:t>
            </a:r>
            <a:r>
              <a:rPr sz="1125" spc="82" baseline="37037" dirty="0">
                <a:latin typeface="Times New Roman"/>
                <a:cs typeface="Times New Roman"/>
              </a:rPr>
              <a:t>2</a:t>
            </a:r>
            <a:endParaRPr sz="1125" baseline="37037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34138" y="1062278"/>
            <a:ext cx="165100" cy="304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i="1" spc="295" dirty="0"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48839" y="988503"/>
            <a:ext cx="77406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i="1" spc="215" dirty="0">
                <a:latin typeface="Times New Roman"/>
                <a:cs typeface="Times New Roman"/>
              </a:rPr>
              <a:t>p</a:t>
            </a:r>
            <a:r>
              <a:rPr sz="2400" spc="215" dirty="0">
                <a:latin typeface="Symbol"/>
                <a:cs typeface="Symbol"/>
              </a:rPr>
              <a:t></a:t>
            </a:r>
            <a:r>
              <a:rPr sz="1800" i="1" spc="215" dirty="0">
                <a:latin typeface="Times New Roman"/>
                <a:cs typeface="Times New Roman"/>
              </a:rPr>
              <a:t>x</a:t>
            </a:r>
            <a:r>
              <a:rPr sz="2400" spc="215" dirty="0">
                <a:latin typeface="Symbol"/>
                <a:cs typeface="Symbol"/>
              </a:rPr>
              <a:t></a:t>
            </a:r>
            <a:r>
              <a:rPr sz="2400" spc="-310" dirty="0">
                <a:latin typeface="Times New Roman"/>
                <a:cs typeface="Times New Roman"/>
              </a:rPr>
              <a:t> </a:t>
            </a:r>
            <a:r>
              <a:rPr sz="1800" spc="365" dirty="0">
                <a:latin typeface="Symbol"/>
                <a:cs typeface="Symbol"/>
              </a:rPr>
              <a:t>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78961" y="2471794"/>
            <a:ext cx="39370" cy="17145"/>
          </a:xfrm>
          <a:custGeom>
            <a:avLst/>
            <a:gdLst/>
            <a:ahLst/>
            <a:cxnLst/>
            <a:rect l="l" t="t" r="r" b="b"/>
            <a:pathLst>
              <a:path w="39369" h="17144">
                <a:moveTo>
                  <a:pt x="0" y="16562"/>
                </a:moveTo>
                <a:lnTo>
                  <a:pt x="39112" y="0"/>
                </a:lnTo>
              </a:path>
            </a:pathLst>
          </a:custGeom>
          <a:ln w="101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18073" y="2476394"/>
            <a:ext cx="56515" cy="78105"/>
          </a:xfrm>
          <a:custGeom>
            <a:avLst/>
            <a:gdLst/>
            <a:ahLst/>
            <a:cxnLst/>
            <a:rect l="l" t="t" r="r" b="b"/>
            <a:pathLst>
              <a:path w="56514" h="78105">
                <a:moveTo>
                  <a:pt x="0" y="0"/>
                </a:moveTo>
                <a:lnTo>
                  <a:pt x="56498" y="77747"/>
                </a:lnTo>
              </a:path>
            </a:pathLst>
          </a:custGeom>
          <a:ln w="231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81388" y="2322272"/>
            <a:ext cx="75565" cy="232410"/>
          </a:xfrm>
          <a:custGeom>
            <a:avLst/>
            <a:gdLst/>
            <a:ahLst/>
            <a:cxnLst/>
            <a:rect l="l" t="t" r="r" b="b"/>
            <a:pathLst>
              <a:path w="75564" h="232410">
                <a:moveTo>
                  <a:pt x="0" y="231870"/>
                </a:moveTo>
                <a:lnTo>
                  <a:pt x="75110" y="0"/>
                </a:lnTo>
              </a:path>
            </a:pathLst>
          </a:custGeom>
          <a:ln w="127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56499" y="2322272"/>
            <a:ext cx="386080" cy="0"/>
          </a:xfrm>
          <a:custGeom>
            <a:avLst/>
            <a:gdLst/>
            <a:ahLst/>
            <a:cxnLst/>
            <a:rect l="l" t="t" r="r" b="b"/>
            <a:pathLst>
              <a:path w="386079">
                <a:moveTo>
                  <a:pt x="0" y="0"/>
                </a:moveTo>
                <a:lnTo>
                  <a:pt x="385482" y="0"/>
                </a:lnTo>
              </a:path>
            </a:pathLst>
          </a:custGeom>
          <a:ln w="96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19030" y="2288694"/>
            <a:ext cx="982344" cy="0"/>
          </a:xfrm>
          <a:custGeom>
            <a:avLst/>
            <a:gdLst/>
            <a:ahLst/>
            <a:cxnLst/>
            <a:rect l="l" t="t" r="r" b="b"/>
            <a:pathLst>
              <a:path w="982345">
                <a:moveTo>
                  <a:pt x="0" y="0"/>
                </a:moveTo>
                <a:lnTo>
                  <a:pt x="981896" y="0"/>
                </a:lnTo>
              </a:path>
            </a:pathLst>
          </a:custGeom>
          <a:ln w="96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669668" y="2082182"/>
            <a:ext cx="209867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50594" algn="l"/>
              </a:tabLst>
            </a:pPr>
            <a:r>
              <a:rPr sz="1800" spc="350" dirty="0">
                <a:latin typeface="Symbol"/>
                <a:cs typeface="Symbol"/>
              </a:rPr>
              <a:t></a:t>
            </a:r>
            <a:r>
              <a:rPr sz="1800" spc="-340" dirty="0">
                <a:latin typeface="Times New Roman"/>
                <a:cs typeface="Times New Roman"/>
              </a:rPr>
              <a:t> </a:t>
            </a:r>
            <a:r>
              <a:rPr sz="1950" i="1" spc="305" dirty="0">
                <a:latin typeface="Symbol"/>
                <a:cs typeface="Symbol"/>
              </a:rPr>
              <a:t></a:t>
            </a:r>
            <a:r>
              <a:rPr sz="1950" i="1" spc="305" dirty="0">
                <a:latin typeface="Times New Roman"/>
                <a:cs typeface="Times New Roman"/>
              </a:rPr>
              <a:t> </a:t>
            </a:r>
            <a:r>
              <a:rPr sz="1800" spc="155" dirty="0">
                <a:latin typeface="Symbol"/>
                <a:cs typeface="Symbol"/>
              </a:rPr>
              <a:t>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i="1" spc="280" dirty="0">
                <a:latin typeface="Times New Roman"/>
                <a:cs typeface="Times New Roman"/>
              </a:rPr>
              <a:t>x	</a:t>
            </a:r>
            <a:r>
              <a:rPr sz="1800" spc="350" dirty="0">
                <a:latin typeface="Symbol"/>
                <a:cs typeface="Symbol"/>
              </a:rPr>
              <a:t>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950" i="1" spc="265" dirty="0">
                <a:latin typeface="Symbol"/>
                <a:cs typeface="Symbol"/>
              </a:rPr>
              <a:t></a:t>
            </a:r>
            <a:r>
              <a:rPr sz="1950" i="1" spc="80" dirty="0">
                <a:latin typeface="Times New Roman"/>
                <a:cs typeface="Times New Roman"/>
              </a:rPr>
              <a:t> </a:t>
            </a:r>
            <a:r>
              <a:rPr sz="1800" spc="155" dirty="0">
                <a:latin typeface="Symbol"/>
                <a:cs typeface="Symbol"/>
              </a:rPr>
              <a:t>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i="1" spc="280" dirty="0">
                <a:latin typeface="Times New Roman"/>
                <a:cs typeface="Times New Roman"/>
              </a:rPr>
              <a:t>x</a:t>
            </a:r>
            <a:r>
              <a:rPr sz="1800" i="1" spc="-40" dirty="0">
                <a:latin typeface="Times New Roman"/>
                <a:cs typeface="Times New Roman"/>
              </a:rPr>
              <a:t> </a:t>
            </a:r>
            <a:r>
              <a:rPr sz="1800" spc="350" dirty="0">
                <a:latin typeface="Symbol"/>
                <a:cs typeface="Symbol"/>
              </a:rPr>
              <a:t></a:t>
            </a:r>
            <a:r>
              <a:rPr sz="1800" spc="-140" dirty="0">
                <a:latin typeface="Times New Roman"/>
                <a:cs typeface="Times New Roman"/>
              </a:rPr>
              <a:t> </a:t>
            </a:r>
            <a:r>
              <a:rPr sz="1950" i="1" spc="200" dirty="0">
                <a:latin typeface="Symbol"/>
                <a:cs typeface="Symbol"/>
              </a:rPr>
              <a:t>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35578" y="2096824"/>
            <a:ext cx="11620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185" dirty="0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96503" y="1886000"/>
            <a:ext cx="997585" cy="7029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2350" spc="80" dirty="0">
                <a:latin typeface="Symbol"/>
                <a:cs typeface="Symbol"/>
              </a:rPr>
              <a:t></a:t>
            </a:r>
            <a:r>
              <a:rPr sz="1800" i="1" spc="280" dirty="0">
                <a:latin typeface="Times New Roman"/>
                <a:cs typeface="Times New Roman"/>
              </a:rPr>
              <a:t>x</a:t>
            </a:r>
            <a:r>
              <a:rPr sz="1800" i="1" spc="-25" dirty="0">
                <a:latin typeface="Times New Roman"/>
                <a:cs typeface="Times New Roman"/>
              </a:rPr>
              <a:t> </a:t>
            </a:r>
            <a:r>
              <a:rPr sz="1800" spc="350" dirty="0">
                <a:latin typeface="Symbol"/>
                <a:cs typeface="Symbol"/>
              </a:rPr>
              <a:t>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950" i="1" spc="280" dirty="0">
                <a:latin typeface="Symbol"/>
                <a:cs typeface="Symbol"/>
              </a:rPr>
              <a:t></a:t>
            </a:r>
            <a:r>
              <a:rPr sz="1950" spc="-229" dirty="0">
                <a:latin typeface="Times New Roman"/>
                <a:cs typeface="Times New Roman"/>
              </a:rPr>
              <a:t> </a:t>
            </a:r>
            <a:r>
              <a:rPr sz="2350" spc="-65" dirty="0">
                <a:latin typeface="Symbol"/>
                <a:cs typeface="Symbol"/>
              </a:rPr>
              <a:t></a:t>
            </a:r>
            <a:r>
              <a:rPr sz="1575" spc="277" baseline="50264" dirty="0">
                <a:latin typeface="Times New Roman"/>
                <a:cs typeface="Times New Roman"/>
              </a:rPr>
              <a:t>2</a:t>
            </a:r>
            <a:endParaRPr sz="1575" baseline="50264"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  <a:spcBef>
                <a:spcPts val="135"/>
              </a:spcBef>
            </a:pPr>
            <a:r>
              <a:rPr sz="1800" spc="220" dirty="0">
                <a:latin typeface="Times New Roman"/>
                <a:cs typeface="Times New Roman"/>
              </a:rPr>
              <a:t>2</a:t>
            </a:r>
            <a:r>
              <a:rPr sz="1950" i="1" spc="220" dirty="0">
                <a:latin typeface="Symbol"/>
                <a:cs typeface="Symbol"/>
              </a:rPr>
              <a:t></a:t>
            </a:r>
            <a:r>
              <a:rPr sz="1950" i="1" spc="-30" dirty="0">
                <a:latin typeface="Times New Roman"/>
                <a:cs typeface="Times New Roman"/>
              </a:rPr>
              <a:t> </a:t>
            </a:r>
            <a:r>
              <a:rPr sz="1575" spc="277" baseline="42328" dirty="0">
                <a:latin typeface="Times New Roman"/>
                <a:cs typeface="Times New Roman"/>
              </a:rPr>
              <a:t>2</a:t>
            </a:r>
            <a:endParaRPr sz="1575" baseline="42328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17438" y="2082181"/>
            <a:ext cx="95948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28600" indent="-216535">
              <a:lnSpc>
                <a:spcPct val="100000"/>
              </a:lnSpc>
              <a:spcBef>
                <a:spcPts val="125"/>
              </a:spcBef>
              <a:buFont typeface="Symbol"/>
              <a:buChar char=""/>
              <a:tabLst>
                <a:tab pos="229235" algn="l"/>
              </a:tabLst>
            </a:pPr>
            <a:r>
              <a:rPr sz="1800" spc="145" dirty="0">
                <a:latin typeface="Times New Roman"/>
                <a:cs typeface="Times New Roman"/>
              </a:rPr>
              <a:t>ln </a:t>
            </a:r>
            <a:r>
              <a:rPr sz="1950" i="1" spc="290" dirty="0">
                <a:latin typeface="Symbol"/>
                <a:cs typeface="Symbol"/>
              </a:rPr>
              <a:t></a:t>
            </a:r>
            <a:r>
              <a:rPr sz="1950" i="1" spc="-30" dirty="0">
                <a:latin typeface="Times New Roman"/>
                <a:cs typeface="Times New Roman"/>
              </a:rPr>
              <a:t> </a:t>
            </a:r>
            <a:r>
              <a:rPr sz="1800" spc="350" dirty="0">
                <a:latin typeface="Symbol"/>
                <a:cs typeface="Symbol"/>
              </a:rPr>
              <a:t>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33990" y="1920839"/>
            <a:ext cx="646430" cy="6832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  <a:tabLst>
                <a:tab pos="245745" algn="l"/>
                <a:tab pos="633095" algn="l"/>
              </a:tabLst>
            </a:pPr>
            <a:r>
              <a:rPr sz="1800" u="sng" spc="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u="sng" spc="3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	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365"/>
              </a:spcBef>
            </a:pPr>
            <a:r>
              <a:rPr sz="1800" spc="229" dirty="0">
                <a:latin typeface="Times New Roman"/>
                <a:cs typeface="Times New Roman"/>
              </a:rPr>
              <a:t>2</a:t>
            </a:r>
            <a:r>
              <a:rPr sz="1950" i="1" spc="229" dirty="0">
                <a:latin typeface="Symbol"/>
                <a:cs typeface="Symbol"/>
              </a:rPr>
              <a:t>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94806" y="2030904"/>
            <a:ext cx="874394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76225" algn="l"/>
              </a:tabLst>
            </a:pPr>
            <a:r>
              <a:rPr sz="2350" spc="15" dirty="0">
                <a:latin typeface="Symbol"/>
                <a:cs typeface="Symbol"/>
              </a:rPr>
              <a:t></a:t>
            </a:r>
            <a:r>
              <a:rPr sz="2350" spc="15" dirty="0">
                <a:latin typeface="Times New Roman"/>
                <a:cs typeface="Times New Roman"/>
              </a:rPr>
              <a:t>	</a:t>
            </a:r>
            <a:r>
              <a:rPr sz="2350" spc="15" dirty="0">
                <a:latin typeface="Symbol"/>
                <a:cs typeface="Symbol"/>
              </a:rPr>
              <a:t></a:t>
            </a:r>
            <a:r>
              <a:rPr sz="2350" spc="15" dirty="0">
                <a:latin typeface="Times New Roman"/>
                <a:cs typeface="Times New Roman"/>
              </a:rPr>
              <a:t> </a:t>
            </a:r>
            <a:r>
              <a:rPr sz="1800" spc="350" dirty="0">
                <a:latin typeface="Symbol"/>
                <a:cs typeface="Symbol"/>
              </a:rPr>
              <a:t></a:t>
            </a:r>
            <a:r>
              <a:rPr sz="1800" spc="-265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ln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05644" y="2104367"/>
            <a:ext cx="762635" cy="300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145" dirty="0">
                <a:latin typeface="Times New Roman"/>
                <a:cs typeface="Times New Roman"/>
              </a:rPr>
              <a:t>ln </a:t>
            </a:r>
            <a:r>
              <a:rPr sz="1800" i="1" spc="315" dirty="0">
                <a:latin typeface="Times New Roman"/>
                <a:cs typeface="Times New Roman"/>
              </a:rPr>
              <a:t>p</a:t>
            </a:r>
            <a:r>
              <a:rPr sz="1800" i="1" spc="80" dirty="0">
                <a:latin typeface="Times New Roman"/>
                <a:cs typeface="Times New Roman"/>
              </a:rPr>
              <a:t> </a:t>
            </a:r>
            <a:r>
              <a:rPr sz="1800" i="1" spc="280" dirty="0">
                <a:latin typeface="Times New Roman"/>
                <a:cs typeface="Times New Roman"/>
              </a:rPr>
              <a:t>x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939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举例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716661"/>
            <a:ext cx="34474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Gamma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分布的定义</a:t>
            </a:r>
            <a:endParaRPr sz="2800" dirty="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1485137"/>
            <a:ext cx="1770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对数形式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2590292"/>
            <a:ext cx="5505450" cy="110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7865">
              <a:lnSpc>
                <a:spcPts val="2705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Microsoft YaHei"/>
                <a:cs typeface="Microsoft YaHei"/>
              </a:rPr>
              <a:t>项的</a:t>
            </a:r>
            <a:r>
              <a:rPr sz="2400" spc="-5" dirty="0">
                <a:solidFill>
                  <a:srgbClr val="FF0000"/>
                </a:solidFill>
                <a:latin typeface="Microsoft YaHei"/>
                <a:cs typeface="Microsoft YaHei"/>
              </a:rPr>
              <a:t>和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，则该分布是</a:t>
            </a:r>
            <a:r>
              <a:rPr sz="2400" dirty="0">
                <a:solidFill>
                  <a:srgbClr val="FF0000"/>
                </a:solidFill>
                <a:latin typeface="Microsoft YaHei"/>
                <a:cs typeface="Microsoft YaHei"/>
              </a:rPr>
              <a:t>G</a:t>
            </a:r>
            <a:r>
              <a:rPr sz="2400" spc="5" dirty="0">
                <a:solidFill>
                  <a:srgbClr val="FF0000"/>
                </a:solidFill>
                <a:latin typeface="Microsoft YaHei"/>
                <a:cs typeface="Microsoft YaHei"/>
              </a:rPr>
              <a:t>a</a:t>
            </a:r>
            <a:r>
              <a:rPr sz="2400" dirty="0">
                <a:solidFill>
                  <a:srgbClr val="FF0000"/>
                </a:solidFill>
                <a:latin typeface="Microsoft YaHei"/>
                <a:cs typeface="Microsoft YaHei"/>
              </a:rPr>
              <a:t>m</a:t>
            </a:r>
            <a:r>
              <a:rPr sz="2400" spc="-10" dirty="0">
                <a:solidFill>
                  <a:srgbClr val="FF0000"/>
                </a:solidFill>
                <a:latin typeface="Microsoft YaHei"/>
                <a:cs typeface="Microsoft YaHei"/>
              </a:rPr>
              <a:t>m</a:t>
            </a:r>
            <a:r>
              <a:rPr sz="2400" spc="5" dirty="0">
                <a:solidFill>
                  <a:srgbClr val="FF0000"/>
                </a:solidFill>
                <a:latin typeface="Microsoft YaHei"/>
                <a:cs typeface="Microsoft YaHei"/>
              </a:rPr>
              <a:t>a</a:t>
            </a:r>
            <a:r>
              <a:rPr sz="2400" dirty="0">
                <a:solidFill>
                  <a:srgbClr val="FF0000"/>
                </a:solidFill>
                <a:latin typeface="Microsoft YaHei"/>
                <a:cs typeface="Microsoft YaHei"/>
              </a:rPr>
              <a:t>分布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endParaRPr sz="2400">
              <a:latin typeface="Microsoft YaHei"/>
              <a:cs typeface="Microsoft YaHei"/>
            </a:endParaRPr>
          </a:p>
          <a:p>
            <a:pPr marL="337185" indent="-325120">
              <a:lnSpc>
                <a:spcPts val="305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注：</a:t>
            </a:r>
            <a:endParaRPr sz="28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74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Gamma函数：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0254" y="3633012"/>
            <a:ext cx="36182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280" indent="-323215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"/>
              <a:tabLst>
                <a:tab pos="335915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G</a:t>
            </a:r>
            <a:r>
              <a:rPr sz="2400" spc="5" dirty="0">
                <a:solidFill>
                  <a:srgbClr val="171717"/>
                </a:solidFill>
                <a:latin typeface="Microsoft YaHei"/>
                <a:cs typeface="Microsoft YaHei"/>
              </a:rPr>
              <a:t>a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mma分布的期望为：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71958" y="1405721"/>
            <a:ext cx="610235" cy="0"/>
          </a:xfrm>
          <a:custGeom>
            <a:avLst/>
            <a:gdLst/>
            <a:ahLst/>
            <a:cxnLst/>
            <a:rect l="l" t="t" r="r" b="b"/>
            <a:pathLst>
              <a:path w="610235">
                <a:moveTo>
                  <a:pt x="0" y="0"/>
                </a:moveTo>
                <a:lnTo>
                  <a:pt x="610002" y="0"/>
                </a:lnTo>
              </a:path>
            </a:pathLst>
          </a:custGeom>
          <a:ln w="95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60028" y="1146592"/>
            <a:ext cx="211582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77265" algn="l"/>
              </a:tabLst>
            </a:pPr>
            <a:r>
              <a:rPr sz="2400" spc="10" dirty="0">
                <a:latin typeface="Symbol"/>
                <a:cs typeface="Symbol"/>
              </a:rPr>
              <a:t></a:t>
            </a:r>
            <a:r>
              <a:rPr sz="2400" spc="10" dirty="0">
                <a:latin typeface="Times New Roman"/>
                <a:cs typeface="Times New Roman"/>
              </a:rPr>
              <a:t>	</a:t>
            </a:r>
            <a:r>
              <a:rPr sz="2000" i="1" spc="295" dirty="0">
                <a:latin typeface="Symbol"/>
                <a:cs typeface="Symbol"/>
              </a:rPr>
              <a:t></a:t>
            </a:r>
            <a:r>
              <a:rPr sz="2000" i="1" spc="-300" dirty="0">
                <a:latin typeface="Times New Roman"/>
                <a:cs typeface="Times New Roman"/>
              </a:rPr>
              <a:t> </a:t>
            </a:r>
            <a:r>
              <a:rPr sz="1800" spc="165" dirty="0">
                <a:latin typeface="Times New Roman"/>
                <a:cs typeface="Times New Roman"/>
              </a:rPr>
              <a:t>,</a:t>
            </a:r>
            <a:r>
              <a:rPr sz="1800" spc="-145" dirty="0">
                <a:latin typeface="Times New Roman"/>
                <a:cs typeface="Times New Roman"/>
              </a:rPr>
              <a:t> </a:t>
            </a:r>
            <a:r>
              <a:rPr sz="2000" i="1" spc="260" dirty="0">
                <a:latin typeface="Symbol"/>
                <a:cs typeface="Symbol"/>
              </a:rPr>
              <a:t></a:t>
            </a:r>
            <a:r>
              <a:rPr sz="2000" i="1" spc="295" dirty="0">
                <a:latin typeface="Times New Roman"/>
                <a:cs typeface="Times New Roman"/>
              </a:rPr>
              <a:t> </a:t>
            </a:r>
            <a:r>
              <a:rPr sz="1800" spc="370" dirty="0">
                <a:latin typeface="Symbol"/>
                <a:cs typeface="Symbol"/>
              </a:rPr>
              <a:t>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195" dirty="0">
                <a:latin typeface="Times New Roman"/>
                <a:cs typeface="Times New Roman"/>
              </a:rPr>
              <a:t>0</a:t>
            </a:r>
            <a:r>
              <a:rPr sz="2400" spc="195" dirty="0">
                <a:latin typeface="Symbol"/>
                <a:cs typeface="Symbol"/>
              </a:rPr>
              <a:t>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4791" y="1326938"/>
            <a:ext cx="63246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155" dirty="0">
                <a:latin typeface="Symbol"/>
                <a:cs typeface="Symbol"/>
              </a:rPr>
              <a:t></a:t>
            </a:r>
            <a:r>
              <a:rPr sz="2400" spc="155" dirty="0">
                <a:latin typeface="Symbol"/>
                <a:cs typeface="Symbol"/>
              </a:rPr>
              <a:t></a:t>
            </a:r>
            <a:r>
              <a:rPr sz="2000" i="1" spc="155" dirty="0">
                <a:latin typeface="Symbol"/>
                <a:cs typeface="Symbol"/>
              </a:rPr>
              <a:t></a:t>
            </a:r>
            <a:r>
              <a:rPr sz="2000" i="1" spc="-23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ymbol"/>
                <a:cs typeface="Symbol"/>
              </a:rPr>
              <a:t>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56870" y="948440"/>
            <a:ext cx="40068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547" baseline="-22222" dirty="0">
                <a:latin typeface="Symbol"/>
                <a:cs typeface="Symbol"/>
              </a:rPr>
              <a:t></a:t>
            </a:r>
            <a:r>
              <a:rPr sz="1150" i="1" spc="365" dirty="0">
                <a:latin typeface="Symbol"/>
                <a:cs typeface="Symbol"/>
              </a:rPr>
              <a:t></a:t>
            </a:r>
            <a:endParaRPr sz="11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17699" y="1220419"/>
            <a:ext cx="3122930" cy="3022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560195" algn="l"/>
              </a:tabLst>
            </a:pPr>
            <a:r>
              <a:rPr sz="1800" spc="165" dirty="0">
                <a:latin typeface="Symbol"/>
                <a:cs typeface="Symbol"/>
              </a:rPr>
              <a:t>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i="1" spc="295" dirty="0">
                <a:latin typeface="Times New Roman"/>
                <a:cs typeface="Times New Roman"/>
              </a:rPr>
              <a:t>x	x</a:t>
            </a:r>
            <a:r>
              <a:rPr sz="1800" i="1" spc="40" dirty="0">
                <a:latin typeface="Times New Roman"/>
                <a:cs typeface="Times New Roman"/>
              </a:rPr>
              <a:t> </a:t>
            </a:r>
            <a:r>
              <a:rPr sz="1800" spc="370" dirty="0">
                <a:latin typeface="Symbol"/>
                <a:cs typeface="Symbol"/>
              </a:rPr>
              <a:t>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335" dirty="0">
                <a:latin typeface="Times New Roman"/>
                <a:cs typeface="Times New Roman"/>
              </a:rPr>
              <a:t>0</a:t>
            </a:r>
            <a:r>
              <a:rPr sz="1800" spc="-165" dirty="0">
                <a:latin typeface="Times New Roman"/>
                <a:cs typeface="Times New Roman"/>
              </a:rPr>
              <a:t> </a:t>
            </a:r>
            <a:r>
              <a:rPr sz="1800" spc="550" dirty="0">
                <a:latin typeface="PMingLiU"/>
                <a:cs typeface="PMingLiU"/>
              </a:rPr>
              <a:t>常</a:t>
            </a:r>
            <a:r>
              <a:rPr sz="1800" spc="540" dirty="0">
                <a:latin typeface="PMingLiU"/>
                <a:cs typeface="PMingLiU"/>
              </a:rPr>
              <a:t>系</a:t>
            </a:r>
            <a:r>
              <a:rPr sz="1800" spc="670" dirty="0">
                <a:latin typeface="PMingLiU"/>
                <a:cs typeface="PMingLiU"/>
              </a:rPr>
              <a:t>数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02004" y="1146591"/>
            <a:ext cx="141097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i="1" spc="185" dirty="0">
                <a:latin typeface="Times New Roman"/>
                <a:cs typeface="Times New Roman"/>
              </a:rPr>
              <a:t>f</a:t>
            </a:r>
            <a:r>
              <a:rPr sz="1800" i="1" spc="70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Symbol"/>
                <a:cs typeface="Symbol"/>
              </a:rPr>
              <a:t></a:t>
            </a:r>
            <a:r>
              <a:rPr sz="1800" i="1" spc="220" dirty="0">
                <a:latin typeface="Times New Roman"/>
                <a:cs typeface="Times New Roman"/>
              </a:rPr>
              <a:t>x</a:t>
            </a:r>
            <a:r>
              <a:rPr sz="1800" spc="220" dirty="0">
                <a:latin typeface="Times New Roman"/>
                <a:cs typeface="Times New Roman"/>
              </a:rPr>
              <a:t>;</a:t>
            </a:r>
            <a:r>
              <a:rPr sz="2000" i="1" spc="220" dirty="0">
                <a:latin typeface="Symbol"/>
                <a:cs typeface="Symbol"/>
              </a:rPr>
              <a:t></a:t>
            </a:r>
            <a:r>
              <a:rPr sz="2000" i="1" spc="-300" dirty="0">
                <a:latin typeface="Times New Roman"/>
                <a:cs typeface="Times New Roman"/>
              </a:rPr>
              <a:t> </a:t>
            </a:r>
            <a:r>
              <a:rPr sz="1800" spc="165" dirty="0">
                <a:latin typeface="Times New Roman"/>
                <a:cs typeface="Times New Roman"/>
              </a:rPr>
              <a:t>,</a:t>
            </a:r>
            <a:r>
              <a:rPr sz="1800" spc="-140" dirty="0">
                <a:latin typeface="Times New Roman"/>
                <a:cs typeface="Times New Roman"/>
              </a:rPr>
              <a:t> </a:t>
            </a:r>
            <a:r>
              <a:rPr sz="2000" i="1" spc="260" dirty="0">
                <a:latin typeface="Symbol"/>
                <a:cs typeface="Symbol"/>
              </a:rPr>
              <a:t></a:t>
            </a:r>
            <a:r>
              <a:rPr sz="2000" i="1" spc="-13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ymbol"/>
                <a:cs typeface="Symbol"/>
              </a:rPr>
              <a:t></a:t>
            </a:r>
            <a:r>
              <a:rPr sz="2400" spc="-270" dirty="0">
                <a:latin typeface="Times New Roman"/>
                <a:cs typeface="Times New Roman"/>
              </a:rPr>
              <a:t> </a:t>
            </a:r>
            <a:r>
              <a:rPr sz="1800" spc="370" dirty="0">
                <a:latin typeface="Symbol"/>
                <a:cs typeface="Symbol"/>
              </a:rPr>
              <a:t>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63130" y="1116772"/>
            <a:ext cx="1101090" cy="3022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983615" algn="l"/>
              </a:tabLst>
            </a:pPr>
            <a:r>
              <a:rPr sz="1150" i="1" spc="180" dirty="0">
                <a:latin typeface="Symbol"/>
                <a:cs typeface="Symbol"/>
              </a:rPr>
              <a:t></a:t>
            </a:r>
            <a:r>
              <a:rPr sz="1150" i="1" spc="-75" dirty="0">
                <a:latin typeface="Times New Roman"/>
                <a:cs typeface="Times New Roman"/>
              </a:rPr>
              <a:t> </a:t>
            </a:r>
            <a:r>
              <a:rPr sz="1050" spc="215" dirty="0">
                <a:latin typeface="Symbol"/>
                <a:cs typeface="Symbol"/>
              </a:rPr>
              <a:t></a:t>
            </a:r>
            <a:r>
              <a:rPr sz="1050" spc="215" dirty="0">
                <a:latin typeface="Times New Roman"/>
                <a:cs typeface="Times New Roman"/>
              </a:rPr>
              <a:t>1</a:t>
            </a:r>
            <a:r>
              <a:rPr sz="2700" i="1" spc="322" baseline="-24691" dirty="0">
                <a:latin typeface="Times New Roman"/>
                <a:cs typeface="Times New Roman"/>
              </a:rPr>
              <a:t>e</a:t>
            </a:r>
            <a:r>
              <a:rPr sz="1050" spc="215" dirty="0">
                <a:latin typeface="Symbol"/>
                <a:cs typeface="Symbol"/>
              </a:rPr>
              <a:t></a:t>
            </a:r>
            <a:r>
              <a:rPr sz="1150" i="1" spc="215" dirty="0">
                <a:latin typeface="Symbol"/>
                <a:cs typeface="Symbol"/>
              </a:rPr>
              <a:t></a:t>
            </a:r>
            <a:r>
              <a:rPr sz="1050" i="1" spc="215" dirty="0">
                <a:latin typeface="Times New Roman"/>
                <a:cs typeface="Times New Roman"/>
              </a:rPr>
              <a:t>x	</a:t>
            </a:r>
            <a:r>
              <a:rPr sz="2700" spc="247" baseline="-24691" dirty="0">
                <a:latin typeface="Times New Roman"/>
                <a:cs typeface="Times New Roman"/>
              </a:rPr>
              <a:t>,</a:t>
            </a:r>
            <a:endParaRPr sz="2700" baseline="-24691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7207" y="1783492"/>
            <a:ext cx="8176895" cy="86868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1800" spc="175" dirty="0">
                <a:latin typeface="Times New Roman"/>
                <a:cs typeface="Times New Roman"/>
              </a:rPr>
              <a:t>ln</a:t>
            </a:r>
            <a:r>
              <a:rPr sz="1800" spc="509" dirty="0">
                <a:latin typeface="Times New Roman"/>
                <a:cs typeface="Times New Roman"/>
              </a:rPr>
              <a:t> </a:t>
            </a:r>
            <a:r>
              <a:rPr sz="1800" i="1" spc="210" dirty="0">
                <a:latin typeface="Times New Roman"/>
                <a:cs typeface="Times New Roman"/>
              </a:rPr>
              <a:t>f</a:t>
            </a:r>
            <a:r>
              <a:rPr sz="1800" i="1" spc="75" dirty="0">
                <a:latin typeface="Times New Roman"/>
                <a:cs typeface="Times New Roman"/>
              </a:rPr>
              <a:t> </a:t>
            </a:r>
            <a:r>
              <a:rPr sz="2400" spc="254" dirty="0">
                <a:latin typeface="Symbol"/>
                <a:cs typeface="Symbol"/>
              </a:rPr>
              <a:t></a:t>
            </a:r>
            <a:r>
              <a:rPr sz="1800" i="1" spc="254" dirty="0">
                <a:latin typeface="Times New Roman"/>
                <a:cs typeface="Times New Roman"/>
              </a:rPr>
              <a:t>x</a:t>
            </a:r>
            <a:r>
              <a:rPr sz="1800" spc="254" dirty="0">
                <a:latin typeface="Times New Roman"/>
                <a:cs typeface="Times New Roman"/>
              </a:rPr>
              <a:t>;</a:t>
            </a:r>
            <a:r>
              <a:rPr sz="2000" i="1" spc="254" dirty="0">
                <a:latin typeface="Symbol"/>
                <a:cs typeface="Symbol"/>
              </a:rPr>
              <a:t></a:t>
            </a:r>
            <a:r>
              <a:rPr sz="1800" spc="254" dirty="0">
                <a:latin typeface="Times New Roman"/>
                <a:cs typeface="Times New Roman"/>
              </a:rPr>
              <a:t>,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2000" i="1" spc="310" dirty="0">
                <a:latin typeface="Symbol"/>
                <a:cs typeface="Symbol"/>
              </a:rPr>
              <a:t></a:t>
            </a:r>
            <a:r>
              <a:rPr sz="2000" i="1" spc="-170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Symbol"/>
                <a:cs typeface="Symbol"/>
              </a:rPr>
              <a:t></a:t>
            </a:r>
            <a:r>
              <a:rPr sz="2400" spc="-285" dirty="0">
                <a:latin typeface="Times New Roman"/>
                <a:cs typeface="Times New Roman"/>
              </a:rPr>
              <a:t> </a:t>
            </a:r>
            <a:r>
              <a:rPr sz="1800" spc="420" dirty="0">
                <a:latin typeface="Symbol"/>
                <a:cs typeface="Symbol"/>
              </a:rPr>
              <a:t></a:t>
            </a:r>
            <a:r>
              <a:rPr sz="1800" spc="-155" dirty="0">
                <a:latin typeface="Times New Roman"/>
                <a:cs typeface="Times New Roman"/>
              </a:rPr>
              <a:t> </a:t>
            </a:r>
            <a:r>
              <a:rPr sz="2000" i="1" spc="355" dirty="0">
                <a:latin typeface="Symbol"/>
                <a:cs typeface="Symbol"/>
              </a:rPr>
              <a:t></a:t>
            </a:r>
            <a:r>
              <a:rPr sz="2000" i="1" spc="-45" dirty="0">
                <a:latin typeface="Times New Roman"/>
                <a:cs typeface="Times New Roman"/>
              </a:rPr>
              <a:t> </a:t>
            </a:r>
            <a:r>
              <a:rPr sz="1800" spc="175" dirty="0">
                <a:latin typeface="Times New Roman"/>
                <a:cs typeface="Times New Roman"/>
              </a:rPr>
              <a:t>ln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2000" i="1" spc="310" dirty="0">
                <a:latin typeface="Symbol"/>
                <a:cs typeface="Symbol"/>
              </a:rPr>
              <a:t></a:t>
            </a:r>
            <a:r>
              <a:rPr sz="2000" i="1" spc="135" dirty="0">
                <a:latin typeface="Times New Roman"/>
                <a:cs typeface="Times New Roman"/>
              </a:rPr>
              <a:t> </a:t>
            </a:r>
            <a:r>
              <a:rPr sz="1800" spc="420" dirty="0">
                <a:latin typeface="Symbol"/>
                <a:cs typeface="Symbol"/>
              </a:rPr>
              <a:t>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Symbol"/>
                <a:cs typeface="Symbol"/>
              </a:rPr>
              <a:t></a:t>
            </a:r>
            <a:r>
              <a:rPr sz="2000" i="1" spc="60" dirty="0">
                <a:latin typeface="Symbol"/>
                <a:cs typeface="Symbol"/>
              </a:rPr>
              <a:t></a:t>
            </a:r>
            <a:r>
              <a:rPr sz="2000" i="1" spc="75" dirty="0">
                <a:latin typeface="Times New Roman"/>
                <a:cs typeface="Times New Roman"/>
              </a:rPr>
              <a:t> </a:t>
            </a:r>
            <a:r>
              <a:rPr sz="1800" spc="225" dirty="0">
                <a:latin typeface="Symbol"/>
                <a:cs typeface="Symbol"/>
              </a:rPr>
              <a:t></a:t>
            </a:r>
            <a:r>
              <a:rPr sz="1800" spc="225" dirty="0">
                <a:latin typeface="Times New Roman"/>
                <a:cs typeface="Times New Roman"/>
              </a:rPr>
              <a:t>1</a:t>
            </a:r>
            <a:r>
              <a:rPr sz="2400" spc="225" dirty="0">
                <a:latin typeface="Symbol"/>
                <a:cs typeface="Symbol"/>
              </a:rPr>
              <a:t></a:t>
            </a:r>
            <a:r>
              <a:rPr sz="1800" spc="225" dirty="0">
                <a:latin typeface="Times New Roman"/>
                <a:cs typeface="Times New Roman"/>
              </a:rPr>
              <a:t>ln</a:t>
            </a:r>
            <a:r>
              <a:rPr sz="1800" spc="165" dirty="0">
                <a:latin typeface="Times New Roman"/>
                <a:cs typeface="Times New Roman"/>
              </a:rPr>
              <a:t> </a:t>
            </a:r>
            <a:r>
              <a:rPr sz="1800" i="1" spc="340" dirty="0">
                <a:latin typeface="Times New Roman"/>
                <a:cs typeface="Times New Roman"/>
              </a:rPr>
              <a:t>x</a:t>
            </a:r>
            <a:r>
              <a:rPr sz="1800" i="1" spc="-75" dirty="0">
                <a:latin typeface="Times New Roman"/>
                <a:cs typeface="Times New Roman"/>
              </a:rPr>
              <a:t> </a:t>
            </a:r>
            <a:r>
              <a:rPr sz="1800" spc="420" dirty="0">
                <a:latin typeface="Symbol"/>
                <a:cs typeface="Symbol"/>
              </a:rPr>
              <a:t>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2000" i="1" spc="320" dirty="0">
                <a:latin typeface="Symbol"/>
                <a:cs typeface="Symbol"/>
              </a:rPr>
              <a:t></a:t>
            </a:r>
            <a:r>
              <a:rPr sz="1800" i="1" spc="320" dirty="0">
                <a:latin typeface="Times New Roman"/>
                <a:cs typeface="Times New Roman"/>
              </a:rPr>
              <a:t>x</a:t>
            </a:r>
            <a:r>
              <a:rPr sz="1800" i="1" spc="-80" dirty="0">
                <a:latin typeface="Times New Roman"/>
                <a:cs typeface="Times New Roman"/>
              </a:rPr>
              <a:t> </a:t>
            </a:r>
            <a:r>
              <a:rPr sz="1800" spc="420" dirty="0">
                <a:latin typeface="Symbol"/>
                <a:cs typeface="Symbol"/>
              </a:rPr>
              <a:t></a:t>
            </a:r>
            <a:r>
              <a:rPr sz="1800" spc="-160" dirty="0">
                <a:latin typeface="Times New Roman"/>
                <a:cs typeface="Times New Roman"/>
              </a:rPr>
              <a:t> </a:t>
            </a:r>
            <a:r>
              <a:rPr sz="1800" spc="175" dirty="0">
                <a:latin typeface="Times New Roman"/>
                <a:cs typeface="Times New Roman"/>
              </a:rPr>
              <a:t>ln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175" dirty="0">
                <a:latin typeface="Symbol"/>
                <a:cs typeface="Symbol"/>
              </a:rPr>
              <a:t></a:t>
            </a:r>
            <a:r>
              <a:rPr sz="2400" spc="175" dirty="0">
                <a:latin typeface="Symbol"/>
                <a:cs typeface="Symbol"/>
              </a:rPr>
              <a:t></a:t>
            </a:r>
            <a:r>
              <a:rPr sz="2000" i="1" spc="175" dirty="0">
                <a:latin typeface="Symbol"/>
                <a:cs typeface="Symbol"/>
              </a:rPr>
              <a:t></a:t>
            </a:r>
            <a:r>
              <a:rPr sz="2000" i="1" spc="-229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Symbol"/>
                <a:cs typeface="Symbol"/>
              </a:rPr>
              <a:t></a:t>
            </a:r>
            <a:r>
              <a:rPr sz="2400" spc="-285" dirty="0">
                <a:latin typeface="Times New Roman"/>
                <a:cs typeface="Times New Roman"/>
              </a:rPr>
              <a:t> </a:t>
            </a:r>
            <a:r>
              <a:rPr sz="1800" spc="420" dirty="0">
                <a:latin typeface="Symbol"/>
                <a:cs typeface="Symbol"/>
              </a:rPr>
              <a:t></a:t>
            </a:r>
            <a:r>
              <a:rPr sz="1800" spc="215" dirty="0">
                <a:latin typeface="Times New Roman"/>
                <a:cs typeface="Times New Roman"/>
              </a:rPr>
              <a:t> </a:t>
            </a:r>
            <a:r>
              <a:rPr sz="1800" i="1" spc="395" dirty="0">
                <a:latin typeface="Times New Roman"/>
                <a:cs typeface="Times New Roman"/>
              </a:rPr>
              <a:t>A</a:t>
            </a:r>
            <a:r>
              <a:rPr sz="1800" spc="395" dirty="0">
                <a:latin typeface="Symbol"/>
                <a:cs typeface="Symbol"/>
              </a:rPr>
              <a:t>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i="1" spc="340" dirty="0">
                <a:latin typeface="Times New Roman"/>
                <a:cs typeface="Times New Roman"/>
              </a:rPr>
              <a:t>x</a:t>
            </a:r>
            <a:r>
              <a:rPr sz="1800" i="1" spc="-80" dirty="0">
                <a:latin typeface="Times New Roman"/>
                <a:cs typeface="Times New Roman"/>
              </a:rPr>
              <a:t> </a:t>
            </a:r>
            <a:r>
              <a:rPr sz="1800" spc="420" dirty="0">
                <a:latin typeface="Symbol"/>
                <a:cs typeface="Symbol"/>
              </a:rPr>
              <a:t>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spc="465" dirty="0">
                <a:latin typeface="Times New Roman"/>
                <a:cs typeface="Times New Roman"/>
              </a:rPr>
              <a:t>B</a:t>
            </a:r>
            <a:r>
              <a:rPr sz="1800" i="1" spc="-204" dirty="0">
                <a:latin typeface="Times New Roman"/>
                <a:cs typeface="Times New Roman"/>
              </a:rPr>
              <a:t> </a:t>
            </a:r>
            <a:r>
              <a:rPr sz="1800" spc="190" dirty="0">
                <a:latin typeface="Symbol"/>
                <a:cs typeface="Symbol"/>
              </a:rPr>
              <a:t></a:t>
            </a:r>
            <a:r>
              <a:rPr sz="1800" spc="-225" dirty="0">
                <a:latin typeface="Times New Roman"/>
                <a:cs typeface="Times New Roman"/>
              </a:rPr>
              <a:t> </a:t>
            </a:r>
            <a:r>
              <a:rPr sz="1800" spc="175" dirty="0">
                <a:latin typeface="Times New Roman"/>
                <a:cs typeface="Times New Roman"/>
              </a:rPr>
              <a:t>ln</a:t>
            </a:r>
            <a:r>
              <a:rPr sz="1800" spc="165" dirty="0">
                <a:latin typeface="Times New Roman"/>
                <a:cs typeface="Times New Roman"/>
              </a:rPr>
              <a:t> </a:t>
            </a:r>
            <a:r>
              <a:rPr sz="1800" i="1" spc="340" dirty="0">
                <a:latin typeface="Times New Roman"/>
                <a:cs typeface="Times New Roman"/>
              </a:rPr>
              <a:t>x</a:t>
            </a:r>
            <a:r>
              <a:rPr sz="1800" i="1" spc="-80" dirty="0">
                <a:latin typeface="Times New Roman"/>
                <a:cs typeface="Times New Roman"/>
              </a:rPr>
              <a:t> </a:t>
            </a:r>
            <a:r>
              <a:rPr sz="1800" spc="420" dirty="0">
                <a:latin typeface="Symbol"/>
                <a:cs typeface="Symbol"/>
              </a:rPr>
              <a:t></a:t>
            </a:r>
            <a:r>
              <a:rPr sz="1800" spc="-160" dirty="0">
                <a:latin typeface="Times New Roman"/>
                <a:cs typeface="Times New Roman"/>
              </a:rPr>
              <a:t> </a:t>
            </a:r>
            <a:r>
              <a:rPr sz="1800" i="1" spc="509" dirty="0">
                <a:latin typeface="Times New Roman"/>
                <a:cs typeface="Times New Roman"/>
              </a:rPr>
              <a:t>C</a:t>
            </a:r>
            <a:endParaRPr sz="1800">
              <a:latin typeface="Times New Roman"/>
              <a:cs typeface="Times New Roman"/>
            </a:endParaRPr>
          </a:p>
          <a:p>
            <a:pPr marL="468630" indent="-323850">
              <a:lnSpc>
                <a:spcPct val="100000"/>
              </a:lnSpc>
              <a:spcBef>
                <a:spcPts val="430"/>
              </a:spcBef>
              <a:buClr>
                <a:srgbClr val="6FAC46"/>
              </a:buClr>
              <a:buFont typeface="Wingdings"/>
              <a:buChar char=""/>
              <a:tabLst>
                <a:tab pos="469265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若某连续分布的对数能够写成随机变</a:t>
            </a:r>
            <a:r>
              <a:rPr sz="2400" spc="-35" dirty="0">
                <a:solidFill>
                  <a:srgbClr val="171717"/>
                </a:solidFill>
                <a:latin typeface="Microsoft YaHei"/>
                <a:cs typeface="Microsoft YaHei"/>
              </a:rPr>
              <a:t>量</a:t>
            </a:r>
            <a:r>
              <a:rPr sz="2400" dirty="0">
                <a:solidFill>
                  <a:srgbClr val="FF0000"/>
                </a:solidFill>
                <a:latin typeface="Microsoft YaHei"/>
                <a:cs typeface="Microsoft YaHei"/>
              </a:rPr>
              <a:t>一次项和对数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88183" y="4441769"/>
            <a:ext cx="197485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i="1" spc="250" dirty="0">
                <a:latin typeface="Symbol"/>
                <a:cs typeface="Symbol"/>
              </a:rPr>
              <a:t>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39464" y="4205303"/>
            <a:ext cx="1272540" cy="3975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850" i="1" spc="360" dirty="0">
                <a:latin typeface="Times New Roman"/>
                <a:cs typeface="Times New Roman"/>
              </a:rPr>
              <a:t>E</a:t>
            </a:r>
            <a:r>
              <a:rPr sz="2400" spc="360" dirty="0">
                <a:latin typeface="Symbol"/>
                <a:cs typeface="Symbol"/>
              </a:rPr>
              <a:t></a:t>
            </a:r>
            <a:r>
              <a:rPr sz="1850" i="1" spc="360" dirty="0">
                <a:latin typeface="Times New Roman"/>
                <a:cs typeface="Times New Roman"/>
              </a:rPr>
              <a:t>X</a:t>
            </a:r>
            <a:r>
              <a:rPr sz="1850" i="1" spc="3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Symbol"/>
                <a:cs typeface="Symbol"/>
              </a:rPr>
              <a:t></a:t>
            </a:r>
            <a:r>
              <a:rPr sz="2400" spc="-235" dirty="0">
                <a:latin typeface="Times New Roman"/>
                <a:cs typeface="Times New Roman"/>
              </a:rPr>
              <a:t> </a:t>
            </a:r>
            <a:r>
              <a:rPr sz="1850" spc="335" dirty="0">
                <a:latin typeface="Symbol"/>
                <a:cs typeface="Symbol"/>
              </a:rPr>
              <a:t></a:t>
            </a:r>
            <a:r>
              <a:rPr sz="1850" spc="155" dirty="0">
                <a:latin typeface="Times New Roman"/>
                <a:cs typeface="Times New Roman"/>
              </a:rPr>
              <a:t> </a:t>
            </a:r>
            <a:r>
              <a:rPr sz="3000" i="1" u="sng" spc="434" baseline="31944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</a:t>
            </a:r>
            <a:endParaRPr sz="3000" baseline="31944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61375" y="3639037"/>
            <a:ext cx="167005" cy="485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000" spc="290" dirty="0">
                <a:latin typeface="Symbol"/>
                <a:cs typeface="Symbol"/>
              </a:rPr>
              <a:t>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14382" y="3587569"/>
            <a:ext cx="168910" cy="2044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spc="305" dirty="0">
                <a:latin typeface="Symbol"/>
                <a:cs typeface="Symbol"/>
              </a:rPr>
              <a:t></a:t>
            </a:r>
            <a:endParaRPr sz="11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63152" y="3921072"/>
            <a:ext cx="126364" cy="2044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spc="215" dirty="0">
                <a:latin typeface="Times New Roman"/>
                <a:cs typeface="Times New Roman"/>
              </a:rPr>
              <a:t>0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02017" y="3674365"/>
            <a:ext cx="1156970" cy="332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87045" algn="l"/>
                <a:tab pos="861060" algn="l"/>
              </a:tabLst>
            </a:pPr>
            <a:r>
              <a:rPr sz="2000" i="1" spc="195" dirty="0">
                <a:latin typeface="Times New Roman"/>
                <a:cs typeface="Times New Roman"/>
              </a:rPr>
              <a:t>t	</a:t>
            </a:r>
            <a:r>
              <a:rPr sz="2000" i="1" spc="310" dirty="0">
                <a:latin typeface="Times New Roman"/>
                <a:cs typeface="Times New Roman"/>
              </a:rPr>
              <a:t>e	</a:t>
            </a:r>
            <a:r>
              <a:rPr sz="2000" i="1" spc="330" dirty="0">
                <a:latin typeface="Times New Roman"/>
                <a:cs typeface="Times New Roman"/>
              </a:rPr>
              <a:t>dt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19029" y="3651583"/>
            <a:ext cx="727075" cy="2222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41020" algn="l"/>
              </a:tabLst>
            </a:pPr>
            <a:r>
              <a:rPr sz="1250" i="1" spc="204" dirty="0">
                <a:latin typeface="Symbol"/>
                <a:cs typeface="Symbol"/>
              </a:rPr>
              <a:t></a:t>
            </a:r>
            <a:r>
              <a:rPr sz="1250" spc="-50" dirty="0">
                <a:latin typeface="Times New Roman"/>
                <a:cs typeface="Times New Roman"/>
              </a:rPr>
              <a:t> </a:t>
            </a:r>
            <a:r>
              <a:rPr sz="1150" spc="150" dirty="0">
                <a:latin typeface="Symbol"/>
                <a:cs typeface="Symbol"/>
              </a:rPr>
              <a:t></a:t>
            </a:r>
            <a:r>
              <a:rPr sz="1150" spc="215" dirty="0">
                <a:latin typeface="Times New Roman"/>
                <a:cs typeface="Times New Roman"/>
              </a:rPr>
              <a:t>1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280" dirty="0">
                <a:latin typeface="Symbol"/>
                <a:cs typeface="Symbol"/>
              </a:rPr>
              <a:t></a:t>
            </a:r>
            <a:r>
              <a:rPr sz="1150" i="1" spc="114" dirty="0">
                <a:latin typeface="Times New Roman"/>
                <a:cs typeface="Times New Roman"/>
              </a:rPr>
              <a:t>t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51163" y="3592559"/>
            <a:ext cx="948690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85" dirty="0">
                <a:latin typeface="Symbol"/>
                <a:cs typeface="Symbol"/>
              </a:rPr>
              <a:t></a:t>
            </a:r>
            <a:r>
              <a:rPr sz="2650" spc="185" dirty="0">
                <a:latin typeface="Symbol"/>
                <a:cs typeface="Symbol"/>
              </a:rPr>
              <a:t></a:t>
            </a:r>
            <a:r>
              <a:rPr sz="2200" i="1" spc="185" dirty="0">
                <a:latin typeface="Symbol"/>
                <a:cs typeface="Symbol"/>
              </a:rPr>
              <a:t></a:t>
            </a:r>
            <a:r>
              <a:rPr sz="2200" i="1" spc="-170" dirty="0">
                <a:latin typeface="Times New Roman"/>
                <a:cs typeface="Times New Roman"/>
              </a:rPr>
              <a:t> </a:t>
            </a:r>
            <a:r>
              <a:rPr sz="2650" spc="5" dirty="0">
                <a:latin typeface="Symbol"/>
                <a:cs typeface="Symbol"/>
              </a:rPr>
              <a:t></a:t>
            </a:r>
            <a:r>
              <a:rPr sz="2650" spc="-280" dirty="0">
                <a:latin typeface="Times New Roman"/>
                <a:cs typeface="Times New Roman"/>
              </a:rPr>
              <a:t> </a:t>
            </a:r>
            <a:r>
              <a:rPr sz="2000" spc="385" dirty="0">
                <a:latin typeface="Symbol"/>
                <a:cs typeface="Symbol"/>
              </a:rPr>
              <a:t>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255803" y="3556311"/>
            <a:ext cx="1909445" cy="436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215" dirty="0">
                <a:latin typeface="Symbol"/>
                <a:cs typeface="Symbol"/>
              </a:rPr>
              <a:t></a:t>
            </a:r>
            <a:r>
              <a:rPr sz="2700" spc="215" dirty="0">
                <a:latin typeface="Symbol"/>
                <a:cs typeface="Symbol"/>
              </a:rPr>
              <a:t></a:t>
            </a:r>
            <a:r>
              <a:rPr sz="2050" i="1" spc="215" dirty="0">
                <a:latin typeface="Times New Roman"/>
                <a:cs typeface="Times New Roman"/>
              </a:rPr>
              <a:t>n</a:t>
            </a:r>
            <a:r>
              <a:rPr sz="2700" spc="215" dirty="0">
                <a:latin typeface="Symbol"/>
                <a:cs typeface="Symbol"/>
              </a:rPr>
              <a:t></a:t>
            </a:r>
            <a:r>
              <a:rPr sz="2700" spc="-350" dirty="0">
                <a:latin typeface="Times New Roman"/>
                <a:cs typeface="Times New Roman"/>
              </a:rPr>
              <a:t> </a:t>
            </a:r>
            <a:r>
              <a:rPr sz="2050" spc="440" dirty="0">
                <a:latin typeface="Symbol"/>
                <a:cs typeface="Symbol"/>
              </a:rPr>
              <a:t></a:t>
            </a:r>
            <a:r>
              <a:rPr sz="2050" spc="-50" dirty="0">
                <a:latin typeface="Times New Roman"/>
                <a:cs typeface="Times New Roman"/>
              </a:rPr>
              <a:t> </a:t>
            </a:r>
            <a:r>
              <a:rPr sz="2700" spc="170" dirty="0">
                <a:latin typeface="Symbol"/>
                <a:cs typeface="Symbol"/>
              </a:rPr>
              <a:t></a:t>
            </a:r>
            <a:r>
              <a:rPr sz="2050" i="1" spc="170" dirty="0">
                <a:latin typeface="Times New Roman"/>
                <a:cs typeface="Times New Roman"/>
              </a:rPr>
              <a:t>n</a:t>
            </a:r>
            <a:r>
              <a:rPr sz="2050" i="1" spc="-155" dirty="0">
                <a:latin typeface="Times New Roman"/>
                <a:cs typeface="Times New Roman"/>
              </a:rPr>
              <a:t> </a:t>
            </a:r>
            <a:r>
              <a:rPr sz="2050" spc="275" dirty="0">
                <a:latin typeface="Symbol"/>
                <a:cs typeface="Symbol"/>
              </a:rPr>
              <a:t></a:t>
            </a:r>
            <a:r>
              <a:rPr sz="2050" spc="275" dirty="0">
                <a:latin typeface="Times New Roman"/>
                <a:cs typeface="Times New Roman"/>
              </a:rPr>
              <a:t>1</a:t>
            </a:r>
            <a:r>
              <a:rPr sz="2700" spc="275" dirty="0">
                <a:latin typeface="Symbol"/>
                <a:cs typeface="Symbol"/>
              </a:rPr>
              <a:t></a:t>
            </a:r>
            <a:r>
              <a:rPr sz="2050" spc="275" dirty="0">
                <a:latin typeface="Times New Roman"/>
                <a:cs typeface="Times New Roman"/>
              </a:rPr>
              <a:t>!</a:t>
            </a:r>
            <a:endParaRPr sz="20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597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给定方差的最大熵分布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716661"/>
            <a:ext cx="24809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建立目标函数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9961" y="1447561"/>
            <a:ext cx="122555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210" dirty="0">
                <a:latin typeface="Times New Roman"/>
                <a:cs typeface="Times New Roman"/>
              </a:rPr>
              <a:t>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86916" y="977527"/>
            <a:ext cx="1692910" cy="813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50" spc="585" baseline="-4385" dirty="0">
                <a:latin typeface="Symbol"/>
                <a:cs typeface="Symbol"/>
              </a:rPr>
              <a:t></a:t>
            </a:r>
            <a:r>
              <a:rPr sz="1900" i="1" spc="390" dirty="0">
                <a:latin typeface="Times New Roman"/>
                <a:cs typeface="Times New Roman"/>
              </a:rPr>
              <a:t>E</a:t>
            </a:r>
            <a:r>
              <a:rPr sz="2550" spc="390" dirty="0">
                <a:latin typeface="Symbol"/>
                <a:cs typeface="Symbol"/>
              </a:rPr>
              <a:t></a:t>
            </a:r>
            <a:r>
              <a:rPr sz="1900" i="1" spc="390" dirty="0">
                <a:latin typeface="Times New Roman"/>
                <a:cs typeface="Times New Roman"/>
              </a:rPr>
              <a:t>X</a:t>
            </a:r>
            <a:r>
              <a:rPr sz="1900" i="1" spc="-15" dirty="0">
                <a:latin typeface="Times New Roman"/>
                <a:cs typeface="Times New Roman"/>
              </a:rPr>
              <a:t> </a:t>
            </a:r>
            <a:r>
              <a:rPr sz="2550" spc="10" dirty="0">
                <a:latin typeface="Symbol"/>
                <a:cs typeface="Symbol"/>
              </a:rPr>
              <a:t></a:t>
            </a:r>
            <a:r>
              <a:rPr sz="2550" spc="-285" dirty="0">
                <a:latin typeface="Times New Roman"/>
                <a:cs typeface="Times New Roman"/>
              </a:rPr>
              <a:t> </a:t>
            </a:r>
            <a:r>
              <a:rPr sz="1900" spc="395" dirty="0">
                <a:latin typeface="Symbol"/>
                <a:cs typeface="Symbol"/>
              </a:rPr>
              <a:t></a:t>
            </a:r>
            <a:r>
              <a:rPr sz="1900" spc="110" dirty="0">
                <a:latin typeface="Times New Roman"/>
                <a:cs typeface="Times New Roman"/>
              </a:rPr>
              <a:t> </a:t>
            </a:r>
            <a:r>
              <a:rPr sz="2100" i="1" spc="300" dirty="0">
                <a:latin typeface="Symbol"/>
                <a:cs typeface="Symbol"/>
              </a:rPr>
              <a:t></a:t>
            </a:r>
            <a:endParaRPr sz="2100">
              <a:latin typeface="Symbol"/>
              <a:cs typeface="Symbol"/>
            </a:endParaRPr>
          </a:p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z="2850" spc="450" baseline="-13157" dirty="0">
                <a:latin typeface="Symbol"/>
                <a:cs typeface="Symbol"/>
              </a:rPr>
              <a:t></a:t>
            </a:r>
            <a:r>
              <a:rPr sz="1900" i="1" spc="300" dirty="0">
                <a:latin typeface="Times New Roman"/>
                <a:cs typeface="Times New Roman"/>
              </a:rPr>
              <a:t>Var</a:t>
            </a:r>
            <a:r>
              <a:rPr sz="2550" spc="300" dirty="0">
                <a:latin typeface="Symbol"/>
                <a:cs typeface="Symbol"/>
              </a:rPr>
              <a:t></a:t>
            </a:r>
            <a:r>
              <a:rPr sz="1900" i="1" spc="300" dirty="0">
                <a:latin typeface="Times New Roman"/>
                <a:cs typeface="Times New Roman"/>
              </a:rPr>
              <a:t>X</a:t>
            </a:r>
            <a:r>
              <a:rPr sz="1900" i="1" spc="-15" dirty="0">
                <a:latin typeface="Times New Roman"/>
                <a:cs typeface="Times New Roman"/>
              </a:rPr>
              <a:t> </a:t>
            </a:r>
            <a:r>
              <a:rPr sz="2550" spc="10" dirty="0">
                <a:latin typeface="Symbol"/>
                <a:cs typeface="Symbol"/>
              </a:rPr>
              <a:t></a:t>
            </a:r>
            <a:r>
              <a:rPr sz="2550" spc="-300" dirty="0">
                <a:latin typeface="Times New Roman"/>
                <a:cs typeface="Times New Roman"/>
              </a:rPr>
              <a:t> </a:t>
            </a:r>
            <a:r>
              <a:rPr sz="1900" spc="395" dirty="0">
                <a:latin typeface="Symbol"/>
                <a:cs typeface="Symbol"/>
              </a:rPr>
              <a:t></a:t>
            </a:r>
            <a:r>
              <a:rPr sz="1900" spc="-130" dirty="0">
                <a:latin typeface="Times New Roman"/>
                <a:cs typeface="Times New Roman"/>
              </a:rPr>
              <a:t> </a:t>
            </a:r>
            <a:r>
              <a:rPr sz="2100" i="1" spc="315" dirty="0">
                <a:latin typeface="Symbol"/>
                <a:cs typeface="Symbol"/>
              </a:rPr>
              <a:t>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70066" y="1251677"/>
            <a:ext cx="657860" cy="319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900" i="1" spc="155" dirty="0">
                <a:latin typeface="Times New Roman"/>
                <a:cs typeface="Times New Roman"/>
              </a:rPr>
              <a:t>s</a:t>
            </a:r>
            <a:r>
              <a:rPr sz="1900" spc="155" dirty="0">
                <a:latin typeface="Times New Roman"/>
                <a:cs typeface="Times New Roman"/>
              </a:rPr>
              <a:t>.</a:t>
            </a:r>
            <a:r>
              <a:rPr sz="1900" i="1" spc="155" dirty="0">
                <a:latin typeface="Times New Roman"/>
                <a:cs typeface="Times New Roman"/>
              </a:rPr>
              <a:t>t</a:t>
            </a:r>
            <a:r>
              <a:rPr sz="1900" spc="155" dirty="0">
                <a:latin typeface="Times New Roman"/>
                <a:cs typeface="Times New Roman"/>
              </a:rPr>
              <a:t>.</a:t>
            </a:r>
            <a:r>
              <a:rPr sz="1900" spc="-105" dirty="0">
                <a:latin typeface="Times New Roman"/>
                <a:cs typeface="Times New Roman"/>
              </a:rPr>
              <a:t> </a:t>
            </a:r>
            <a:r>
              <a:rPr sz="2850" spc="532" baseline="-10233" dirty="0">
                <a:latin typeface="Symbol"/>
                <a:cs typeface="Symbol"/>
              </a:rPr>
              <a:t></a:t>
            </a:r>
            <a:endParaRPr sz="2850" baseline="-10233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3018" y="1129262"/>
            <a:ext cx="433578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900" spc="290" dirty="0">
                <a:latin typeface="Times New Roman"/>
                <a:cs typeface="Times New Roman"/>
              </a:rPr>
              <a:t>arg</a:t>
            </a:r>
            <a:r>
              <a:rPr sz="1900" spc="-135" dirty="0">
                <a:latin typeface="Times New Roman"/>
                <a:cs typeface="Times New Roman"/>
              </a:rPr>
              <a:t> </a:t>
            </a:r>
            <a:r>
              <a:rPr sz="1900" spc="340" dirty="0">
                <a:latin typeface="Times New Roman"/>
                <a:cs typeface="Times New Roman"/>
              </a:rPr>
              <a:t>max</a:t>
            </a:r>
            <a:r>
              <a:rPr sz="1900" spc="95" dirty="0">
                <a:latin typeface="Times New Roman"/>
                <a:cs typeface="Times New Roman"/>
              </a:rPr>
              <a:t> </a:t>
            </a:r>
            <a:r>
              <a:rPr sz="1900" i="1" spc="520" dirty="0">
                <a:latin typeface="Times New Roman"/>
                <a:cs typeface="Times New Roman"/>
              </a:rPr>
              <a:t>H</a:t>
            </a:r>
            <a:r>
              <a:rPr sz="1900" i="1" spc="-180" dirty="0">
                <a:latin typeface="Times New Roman"/>
                <a:cs typeface="Times New Roman"/>
              </a:rPr>
              <a:t> </a:t>
            </a:r>
            <a:r>
              <a:rPr sz="2550" spc="295" dirty="0">
                <a:latin typeface="Symbol"/>
                <a:cs typeface="Symbol"/>
              </a:rPr>
              <a:t></a:t>
            </a:r>
            <a:r>
              <a:rPr sz="1900" i="1" spc="295" dirty="0">
                <a:latin typeface="Times New Roman"/>
                <a:cs typeface="Times New Roman"/>
              </a:rPr>
              <a:t>X</a:t>
            </a:r>
            <a:r>
              <a:rPr sz="1900" i="1" spc="-5" dirty="0">
                <a:latin typeface="Times New Roman"/>
                <a:cs typeface="Times New Roman"/>
              </a:rPr>
              <a:t> </a:t>
            </a:r>
            <a:r>
              <a:rPr sz="2550" spc="10" dirty="0">
                <a:latin typeface="Symbol"/>
                <a:cs typeface="Symbol"/>
              </a:rPr>
              <a:t></a:t>
            </a:r>
            <a:r>
              <a:rPr sz="2550" spc="-280" dirty="0">
                <a:latin typeface="Times New Roman"/>
                <a:cs typeface="Times New Roman"/>
              </a:rPr>
              <a:t> </a:t>
            </a:r>
            <a:r>
              <a:rPr sz="1900" spc="395" dirty="0">
                <a:latin typeface="Symbol"/>
                <a:cs typeface="Symbol"/>
              </a:rPr>
              <a:t>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575" dirty="0">
                <a:latin typeface="Symbol"/>
                <a:cs typeface="Symbol"/>
              </a:rPr>
              <a:t></a:t>
            </a:r>
            <a:r>
              <a:rPr sz="4350" spc="862" baseline="-8620" dirty="0">
                <a:latin typeface="Symbol"/>
                <a:cs typeface="Symbol"/>
              </a:rPr>
              <a:t></a:t>
            </a:r>
            <a:r>
              <a:rPr sz="4350" spc="-209" baseline="-8620" dirty="0">
                <a:latin typeface="Times New Roman"/>
                <a:cs typeface="Times New Roman"/>
              </a:rPr>
              <a:t> </a:t>
            </a:r>
            <a:r>
              <a:rPr sz="1900" i="1" spc="220" dirty="0">
                <a:latin typeface="Times New Roman"/>
                <a:cs typeface="Times New Roman"/>
              </a:rPr>
              <a:t>p</a:t>
            </a:r>
            <a:r>
              <a:rPr sz="2550" spc="220" dirty="0">
                <a:latin typeface="Symbol"/>
                <a:cs typeface="Symbol"/>
              </a:rPr>
              <a:t></a:t>
            </a:r>
            <a:r>
              <a:rPr sz="1900" i="1" spc="220" dirty="0">
                <a:latin typeface="Times New Roman"/>
                <a:cs typeface="Times New Roman"/>
              </a:rPr>
              <a:t>x</a:t>
            </a:r>
            <a:r>
              <a:rPr sz="2550" spc="220" dirty="0">
                <a:latin typeface="Symbol"/>
                <a:cs typeface="Symbol"/>
              </a:rPr>
              <a:t></a:t>
            </a:r>
            <a:r>
              <a:rPr sz="1900" spc="220" dirty="0">
                <a:latin typeface="Times New Roman"/>
                <a:cs typeface="Times New Roman"/>
              </a:rPr>
              <a:t>ln</a:t>
            </a:r>
            <a:r>
              <a:rPr sz="1900" spc="420" dirty="0">
                <a:latin typeface="Times New Roman"/>
                <a:cs typeface="Times New Roman"/>
              </a:rPr>
              <a:t> </a:t>
            </a:r>
            <a:r>
              <a:rPr sz="1900" i="1" spc="229" dirty="0">
                <a:latin typeface="Times New Roman"/>
                <a:cs typeface="Times New Roman"/>
              </a:rPr>
              <a:t>p</a:t>
            </a:r>
            <a:r>
              <a:rPr sz="2550" spc="229" dirty="0">
                <a:latin typeface="Symbol"/>
                <a:cs typeface="Symbol"/>
              </a:rPr>
              <a:t></a:t>
            </a:r>
            <a:r>
              <a:rPr sz="1900" i="1" spc="229" dirty="0">
                <a:latin typeface="Times New Roman"/>
                <a:cs typeface="Times New Roman"/>
              </a:rPr>
              <a:t>x</a:t>
            </a:r>
            <a:r>
              <a:rPr sz="2550" spc="229" dirty="0">
                <a:latin typeface="Symbol"/>
                <a:cs typeface="Symbol"/>
              </a:rPr>
              <a:t>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01775" y="1588097"/>
            <a:ext cx="111760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i="1" spc="190" dirty="0">
                <a:latin typeface="Times New Roman"/>
                <a:cs typeface="Times New Roman"/>
              </a:rPr>
              <a:t>x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5059" y="1506084"/>
            <a:ext cx="383540" cy="2501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i="1" spc="210" dirty="0">
                <a:latin typeface="Times New Roman"/>
                <a:cs typeface="Times New Roman"/>
              </a:rPr>
              <a:t>p</a:t>
            </a:r>
            <a:r>
              <a:rPr sz="1450" spc="210" dirty="0">
                <a:latin typeface="Symbol"/>
                <a:cs typeface="Symbol"/>
              </a:rPr>
              <a:t></a:t>
            </a:r>
            <a:r>
              <a:rPr sz="1100" i="1" spc="210" dirty="0">
                <a:latin typeface="Times New Roman"/>
                <a:cs typeface="Times New Roman"/>
              </a:rPr>
              <a:t>x</a:t>
            </a:r>
            <a:r>
              <a:rPr sz="1100" i="1" spc="-180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Symbol"/>
                <a:cs typeface="Symbol"/>
              </a:rPr>
              <a:t>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2142" y="1869185"/>
            <a:ext cx="6396355" cy="193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2585" indent="-325120">
              <a:lnSpc>
                <a:spcPts val="315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632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使用方差公式化简约束条件</a:t>
            </a:r>
            <a:endParaRPr sz="2800">
              <a:latin typeface="Microsoft YaHei"/>
              <a:cs typeface="Microsoft YaHei"/>
            </a:endParaRPr>
          </a:p>
          <a:p>
            <a:pPr marL="1960880">
              <a:lnSpc>
                <a:spcPts val="2805"/>
              </a:lnSpc>
            </a:pPr>
            <a:r>
              <a:rPr sz="1700" i="1" spc="295" dirty="0">
                <a:latin typeface="Times New Roman"/>
                <a:cs typeface="Times New Roman"/>
              </a:rPr>
              <a:t>Var</a:t>
            </a:r>
            <a:r>
              <a:rPr sz="2250" spc="295" dirty="0">
                <a:latin typeface="Symbol"/>
                <a:cs typeface="Symbol"/>
              </a:rPr>
              <a:t></a:t>
            </a:r>
            <a:r>
              <a:rPr sz="1700" i="1" spc="295" dirty="0">
                <a:latin typeface="Times New Roman"/>
                <a:cs typeface="Times New Roman"/>
              </a:rPr>
              <a:t>X</a:t>
            </a:r>
            <a:r>
              <a:rPr sz="1700" i="1" spc="-15" dirty="0">
                <a:latin typeface="Times New Roman"/>
                <a:cs typeface="Times New Roman"/>
              </a:rPr>
              <a:t> </a:t>
            </a:r>
            <a:r>
              <a:rPr sz="2250" spc="10" dirty="0">
                <a:latin typeface="Symbol"/>
                <a:cs typeface="Symbol"/>
              </a:rPr>
              <a:t></a:t>
            </a:r>
            <a:r>
              <a:rPr sz="2250" spc="-240" dirty="0">
                <a:latin typeface="Times New Roman"/>
                <a:cs typeface="Times New Roman"/>
              </a:rPr>
              <a:t> </a:t>
            </a:r>
            <a:r>
              <a:rPr sz="1700" spc="340" dirty="0">
                <a:latin typeface="Symbol"/>
                <a:cs typeface="Symbol"/>
              </a:rPr>
              <a:t></a:t>
            </a:r>
            <a:r>
              <a:rPr sz="1700" spc="135" dirty="0">
                <a:latin typeface="Times New Roman"/>
                <a:cs typeface="Times New Roman"/>
              </a:rPr>
              <a:t> </a:t>
            </a:r>
            <a:r>
              <a:rPr sz="1700" i="1" spc="250" dirty="0">
                <a:latin typeface="Times New Roman"/>
                <a:cs typeface="Times New Roman"/>
              </a:rPr>
              <a:t>E</a:t>
            </a:r>
            <a:r>
              <a:rPr sz="2700" spc="250" dirty="0">
                <a:latin typeface="Symbol"/>
                <a:cs typeface="Symbol"/>
              </a:rPr>
              <a:t></a:t>
            </a:r>
            <a:r>
              <a:rPr sz="1700" i="1" spc="250" dirty="0">
                <a:latin typeface="Times New Roman"/>
                <a:cs typeface="Times New Roman"/>
              </a:rPr>
              <a:t>X</a:t>
            </a:r>
            <a:r>
              <a:rPr sz="1700" i="1" spc="10" dirty="0">
                <a:latin typeface="Times New Roman"/>
                <a:cs typeface="Times New Roman"/>
              </a:rPr>
              <a:t> </a:t>
            </a:r>
            <a:r>
              <a:rPr sz="1500" spc="262" baseline="41666" dirty="0">
                <a:latin typeface="Times New Roman"/>
                <a:cs typeface="Times New Roman"/>
              </a:rPr>
              <a:t>2</a:t>
            </a:r>
            <a:r>
              <a:rPr sz="1500" spc="82" baseline="41666" dirty="0">
                <a:latin typeface="Times New Roman"/>
                <a:cs typeface="Times New Roman"/>
              </a:rPr>
              <a:t> </a:t>
            </a:r>
            <a:r>
              <a:rPr sz="2700" spc="145" dirty="0">
                <a:latin typeface="Symbol"/>
                <a:cs typeface="Symbol"/>
              </a:rPr>
              <a:t></a:t>
            </a:r>
            <a:r>
              <a:rPr sz="1700" spc="145" dirty="0">
                <a:latin typeface="Symbol"/>
                <a:cs typeface="Symbol"/>
              </a:rPr>
              <a:t>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i="1" spc="380" dirty="0">
                <a:latin typeface="Times New Roman"/>
                <a:cs typeface="Times New Roman"/>
              </a:rPr>
              <a:t>E</a:t>
            </a:r>
            <a:r>
              <a:rPr sz="1700" i="1" spc="-229" dirty="0">
                <a:latin typeface="Times New Roman"/>
                <a:cs typeface="Times New Roman"/>
              </a:rPr>
              <a:t> </a:t>
            </a:r>
            <a:r>
              <a:rPr sz="1500" spc="262" baseline="41666" dirty="0">
                <a:latin typeface="Times New Roman"/>
                <a:cs typeface="Times New Roman"/>
              </a:rPr>
              <a:t>2</a:t>
            </a:r>
            <a:r>
              <a:rPr sz="1500" spc="-37" baseline="41666" dirty="0">
                <a:latin typeface="Times New Roman"/>
                <a:cs typeface="Times New Roman"/>
              </a:rPr>
              <a:t> </a:t>
            </a:r>
            <a:r>
              <a:rPr sz="2250" spc="254" dirty="0">
                <a:latin typeface="Symbol"/>
                <a:cs typeface="Symbol"/>
              </a:rPr>
              <a:t></a:t>
            </a:r>
            <a:r>
              <a:rPr sz="1700" i="1" spc="254" dirty="0">
                <a:latin typeface="Times New Roman"/>
                <a:cs typeface="Times New Roman"/>
              </a:rPr>
              <a:t>X</a:t>
            </a:r>
            <a:r>
              <a:rPr sz="1700" i="1" spc="-10" dirty="0">
                <a:latin typeface="Times New Roman"/>
                <a:cs typeface="Times New Roman"/>
              </a:rPr>
              <a:t> </a:t>
            </a:r>
            <a:r>
              <a:rPr sz="2250" spc="10" dirty="0">
                <a:latin typeface="Symbol"/>
                <a:cs typeface="Symbol"/>
              </a:rPr>
              <a:t></a:t>
            </a:r>
            <a:endParaRPr sz="2250">
              <a:latin typeface="Symbol"/>
              <a:cs typeface="Symbol"/>
            </a:endParaRPr>
          </a:p>
          <a:p>
            <a:pPr marL="1979295">
              <a:lnSpc>
                <a:spcPts val="3010"/>
              </a:lnSpc>
            </a:pPr>
            <a:r>
              <a:rPr sz="1700" spc="615" dirty="0">
                <a:latin typeface="Symbol"/>
                <a:cs typeface="Symbol"/>
              </a:rPr>
              <a:t></a:t>
            </a:r>
            <a:r>
              <a:rPr sz="1700" spc="110" dirty="0">
                <a:latin typeface="Times New Roman"/>
                <a:cs typeface="Times New Roman"/>
              </a:rPr>
              <a:t> </a:t>
            </a:r>
            <a:r>
              <a:rPr sz="1700" i="1" spc="245" dirty="0">
                <a:latin typeface="Times New Roman"/>
                <a:cs typeface="Times New Roman"/>
              </a:rPr>
              <a:t>E</a:t>
            </a:r>
            <a:r>
              <a:rPr sz="2700" spc="245" dirty="0">
                <a:latin typeface="Symbol"/>
                <a:cs typeface="Symbol"/>
              </a:rPr>
              <a:t></a:t>
            </a:r>
            <a:r>
              <a:rPr sz="1700" i="1" spc="245" dirty="0">
                <a:latin typeface="Times New Roman"/>
                <a:cs typeface="Times New Roman"/>
              </a:rPr>
              <a:t>X</a:t>
            </a:r>
            <a:r>
              <a:rPr sz="1700" i="1" spc="15" dirty="0">
                <a:latin typeface="Times New Roman"/>
                <a:cs typeface="Times New Roman"/>
              </a:rPr>
              <a:t> </a:t>
            </a:r>
            <a:r>
              <a:rPr sz="1500" spc="262" baseline="41666" dirty="0">
                <a:latin typeface="Times New Roman"/>
                <a:cs typeface="Times New Roman"/>
              </a:rPr>
              <a:t>2</a:t>
            </a:r>
            <a:r>
              <a:rPr sz="1500" spc="75" baseline="41666" dirty="0">
                <a:latin typeface="Times New Roman"/>
                <a:cs typeface="Times New Roman"/>
              </a:rPr>
              <a:t> </a:t>
            </a:r>
            <a:r>
              <a:rPr sz="2700" spc="215" dirty="0">
                <a:latin typeface="Symbol"/>
                <a:cs typeface="Symbol"/>
              </a:rPr>
              <a:t></a:t>
            </a:r>
            <a:r>
              <a:rPr sz="1700" spc="215" dirty="0">
                <a:latin typeface="Symbol"/>
                <a:cs typeface="Symbol"/>
              </a:rPr>
              <a:t></a:t>
            </a:r>
            <a:r>
              <a:rPr sz="1700" spc="140" dirty="0">
                <a:latin typeface="Times New Roman"/>
                <a:cs typeface="Times New Roman"/>
              </a:rPr>
              <a:t> </a:t>
            </a:r>
            <a:r>
              <a:rPr sz="1700" i="1" spc="380" dirty="0">
                <a:latin typeface="Times New Roman"/>
                <a:cs typeface="Times New Roman"/>
              </a:rPr>
              <a:t>E</a:t>
            </a:r>
            <a:r>
              <a:rPr sz="1700" i="1" spc="-240" dirty="0">
                <a:latin typeface="Times New Roman"/>
                <a:cs typeface="Times New Roman"/>
              </a:rPr>
              <a:t> </a:t>
            </a:r>
            <a:r>
              <a:rPr sz="1500" spc="262" baseline="41666" dirty="0">
                <a:latin typeface="Times New Roman"/>
                <a:cs typeface="Times New Roman"/>
              </a:rPr>
              <a:t>2</a:t>
            </a:r>
            <a:r>
              <a:rPr sz="1500" spc="-30" baseline="41666" dirty="0">
                <a:latin typeface="Times New Roman"/>
                <a:cs typeface="Times New Roman"/>
              </a:rPr>
              <a:t> </a:t>
            </a:r>
            <a:r>
              <a:rPr sz="2250" spc="254" dirty="0">
                <a:latin typeface="Symbol"/>
                <a:cs typeface="Symbol"/>
              </a:rPr>
              <a:t></a:t>
            </a:r>
            <a:r>
              <a:rPr sz="1700" i="1" spc="254" dirty="0">
                <a:latin typeface="Times New Roman"/>
                <a:cs typeface="Times New Roman"/>
              </a:rPr>
              <a:t>X</a:t>
            </a:r>
            <a:r>
              <a:rPr sz="1700" i="1" spc="-5" dirty="0">
                <a:latin typeface="Times New Roman"/>
                <a:cs typeface="Times New Roman"/>
              </a:rPr>
              <a:t> </a:t>
            </a:r>
            <a:r>
              <a:rPr sz="2250" spc="265" dirty="0">
                <a:latin typeface="Symbol"/>
                <a:cs typeface="Symbol"/>
              </a:rPr>
              <a:t></a:t>
            </a:r>
            <a:r>
              <a:rPr sz="1700" spc="265" dirty="0">
                <a:latin typeface="Symbol"/>
                <a:cs typeface="Symbol"/>
              </a:rPr>
              <a:t></a:t>
            </a:r>
            <a:r>
              <a:rPr sz="1700" spc="-250" dirty="0">
                <a:latin typeface="Times New Roman"/>
                <a:cs typeface="Times New Roman"/>
              </a:rPr>
              <a:t> </a:t>
            </a:r>
            <a:r>
              <a:rPr sz="1700" i="1" spc="295" dirty="0">
                <a:latin typeface="Times New Roman"/>
                <a:cs typeface="Times New Roman"/>
              </a:rPr>
              <a:t>Var</a:t>
            </a:r>
            <a:r>
              <a:rPr sz="2250" spc="295" dirty="0">
                <a:latin typeface="Symbol"/>
                <a:cs typeface="Symbol"/>
              </a:rPr>
              <a:t></a:t>
            </a:r>
            <a:r>
              <a:rPr sz="1700" i="1" spc="295" dirty="0">
                <a:latin typeface="Times New Roman"/>
                <a:cs typeface="Times New Roman"/>
              </a:rPr>
              <a:t>X</a:t>
            </a:r>
            <a:r>
              <a:rPr sz="1700" i="1" spc="-15" dirty="0">
                <a:latin typeface="Times New Roman"/>
                <a:cs typeface="Times New Roman"/>
              </a:rPr>
              <a:t> </a:t>
            </a:r>
            <a:r>
              <a:rPr sz="2250" spc="10" dirty="0">
                <a:latin typeface="Symbol"/>
                <a:cs typeface="Symbol"/>
              </a:rPr>
              <a:t></a:t>
            </a:r>
            <a:r>
              <a:rPr sz="2250" spc="-240" dirty="0">
                <a:latin typeface="Times New Roman"/>
                <a:cs typeface="Times New Roman"/>
              </a:rPr>
              <a:t> </a:t>
            </a:r>
            <a:r>
              <a:rPr sz="1700" spc="340" dirty="0">
                <a:latin typeface="Symbol"/>
                <a:cs typeface="Symbol"/>
              </a:rPr>
              <a:t></a:t>
            </a:r>
            <a:r>
              <a:rPr sz="1700" spc="100" dirty="0">
                <a:latin typeface="Times New Roman"/>
                <a:cs typeface="Times New Roman"/>
              </a:rPr>
              <a:t> </a:t>
            </a:r>
            <a:r>
              <a:rPr sz="1850" i="1" spc="270" dirty="0">
                <a:latin typeface="Symbol"/>
                <a:cs typeface="Symbol"/>
              </a:rPr>
              <a:t></a:t>
            </a:r>
            <a:r>
              <a:rPr sz="1850" i="1" spc="-229" dirty="0">
                <a:latin typeface="Times New Roman"/>
                <a:cs typeface="Times New Roman"/>
              </a:rPr>
              <a:t> </a:t>
            </a:r>
            <a:r>
              <a:rPr sz="1500" spc="262" baseline="41666" dirty="0">
                <a:latin typeface="Times New Roman"/>
                <a:cs typeface="Times New Roman"/>
              </a:rPr>
              <a:t>2</a:t>
            </a:r>
            <a:r>
              <a:rPr sz="1500" spc="502" baseline="41666" dirty="0">
                <a:latin typeface="Times New Roman"/>
                <a:cs typeface="Times New Roman"/>
              </a:rPr>
              <a:t> </a:t>
            </a:r>
            <a:r>
              <a:rPr sz="1700" spc="340" dirty="0">
                <a:latin typeface="Symbol"/>
                <a:cs typeface="Symbol"/>
              </a:rPr>
              <a:t></a:t>
            </a:r>
            <a:r>
              <a:rPr sz="1700" spc="-220" dirty="0">
                <a:latin typeface="Times New Roman"/>
                <a:cs typeface="Times New Roman"/>
              </a:rPr>
              <a:t> </a:t>
            </a:r>
            <a:r>
              <a:rPr sz="1850" i="1" spc="285" dirty="0">
                <a:latin typeface="Symbol"/>
                <a:cs typeface="Symbol"/>
              </a:rPr>
              <a:t></a:t>
            </a:r>
            <a:r>
              <a:rPr sz="1850" i="1" spc="-40" dirty="0">
                <a:latin typeface="Times New Roman"/>
                <a:cs typeface="Times New Roman"/>
              </a:rPr>
              <a:t> </a:t>
            </a:r>
            <a:r>
              <a:rPr sz="1500" spc="262" baseline="41666" dirty="0">
                <a:latin typeface="Times New Roman"/>
                <a:cs typeface="Times New Roman"/>
              </a:rPr>
              <a:t>2</a:t>
            </a:r>
            <a:endParaRPr sz="1500" baseline="41666">
              <a:latin typeface="Times New Roman"/>
              <a:cs typeface="Times New Roman"/>
            </a:endParaRPr>
          </a:p>
          <a:p>
            <a:pPr marL="362585" indent="-325120">
              <a:lnSpc>
                <a:spcPts val="3225"/>
              </a:lnSpc>
              <a:spcBef>
                <a:spcPts val="110"/>
              </a:spcBef>
              <a:buClr>
                <a:srgbClr val="6FAC46"/>
              </a:buClr>
              <a:buFont typeface="Wingdings"/>
              <a:buChar char=""/>
              <a:tabLst>
                <a:tab pos="3632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显然，此问题为带约束的极值问题。</a:t>
            </a:r>
            <a:endParaRPr sz="2800">
              <a:latin typeface="Microsoft YaHei"/>
              <a:cs typeface="Microsoft YaHei"/>
            </a:endParaRPr>
          </a:p>
          <a:p>
            <a:pPr marL="723265" lvl="1" indent="-323215">
              <a:lnSpc>
                <a:spcPts val="2745"/>
              </a:lnSpc>
              <a:buClr>
                <a:srgbClr val="6FAC46"/>
              </a:buClr>
              <a:buFont typeface="Wingdings"/>
              <a:buChar char=""/>
              <a:tabLst>
                <a:tab pos="723900" algn="l"/>
              </a:tabLst>
            </a:pP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Lagrange乘子法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5725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建立</a:t>
            </a:r>
            <a:r>
              <a:rPr spc="-5" dirty="0"/>
              <a:t>Lagrange</a:t>
            </a:r>
            <a:r>
              <a:rPr dirty="0"/>
              <a:t>函数，求驻点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3772611"/>
            <a:ext cx="7637780" cy="89725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89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P(x)的对数是关于随机变</a:t>
            </a:r>
            <a:r>
              <a:rPr sz="2200" spc="-25" dirty="0">
                <a:solidFill>
                  <a:srgbClr val="171717"/>
                </a:solidFill>
                <a:latin typeface="Microsoft YaHei"/>
                <a:cs typeface="Microsoft YaHei"/>
              </a:rPr>
              <a:t>量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x的二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次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形式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所以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该分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布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p(x)</a:t>
            </a:r>
            <a:endParaRPr sz="2200">
              <a:latin typeface="Microsoft YaHei"/>
              <a:cs typeface="Microsoft YaHei"/>
            </a:endParaRPr>
          </a:p>
          <a:p>
            <a:pPr marL="241300">
              <a:lnSpc>
                <a:spcPct val="100000"/>
              </a:lnSpc>
              <a:spcBef>
                <a:spcPts val="795"/>
              </a:spcBef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必然是</a:t>
            </a:r>
            <a:r>
              <a:rPr sz="2200" spc="-5" dirty="0">
                <a:solidFill>
                  <a:srgbClr val="FF0000"/>
                </a:solidFill>
                <a:latin typeface="Microsoft YaHei"/>
                <a:cs typeface="Microsoft YaHei"/>
              </a:rPr>
              <a:t>正态分布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！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97546" y="1398135"/>
            <a:ext cx="16954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315" dirty="0">
                <a:latin typeface="Symbol"/>
                <a:cs typeface="Symbol"/>
              </a:rPr>
              <a:t>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97546" y="1205292"/>
            <a:ext cx="16954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315" dirty="0">
                <a:latin typeface="Symbol"/>
                <a:cs typeface="Symbol"/>
              </a:rPr>
              <a:t>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14550" y="1532569"/>
            <a:ext cx="110489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190" dirty="0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41216" y="1532569"/>
            <a:ext cx="110489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190" dirty="0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70088" y="1532569"/>
            <a:ext cx="110489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190" dirty="0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9446" y="1410613"/>
            <a:ext cx="19532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846455" algn="l"/>
                <a:tab pos="1553210" algn="l"/>
              </a:tabLst>
            </a:pPr>
            <a:r>
              <a:rPr sz="2475" spc="419" baseline="-13468" dirty="0">
                <a:latin typeface="Symbol"/>
                <a:cs typeface="Symbol"/>
              </a:rPr>
              <a:t></a:t>
            </a:r>
            <a:r>
              <a:rPr sz="1650" i="1" spc="280" dirty="0">
                <a:latin typeface="Times New Roman"/>
                <a:cs typeface="Times New Roman"/>
              </a:rPr>
              <a:t>E</a:t>
            </a:r>
            <a:r>
              <a:rPr sz="2700" spc="280" dirty="0">
                <a:latin typeface="Symbol"/>
                <a:cs typeface="Symbol"/>
              </a:rPr>
              <a:t></a:t>
            </a:r>
            <a:r>
              <a:rPr sz="1650" i="1" spc="280" dirty="0">
                <a:latin typeface="Times New Roman"/>
                <a:cs typeface="Times New Roman"/>
              </a:rPr>
              <a:t>X	</a:t>
            </a:r>
            <a:r>
              <a:rPr sz="2700" spc="215" dirty="0">
                <a:latin typeface="Symbol"/>
                <a:cs typeface="Symbol"/>
              </a:rPr>
              <a:t></a:t>
            </a:r>
            <a:r>
              <a:rPr sz="1650" spc="215" dirty="0">
                <a:latin typeface="Symbol"/>
                <a:cs typeface="Symbol"/>
              </a:rPr>
              <a:t></a:t>
            </a:r>
            <a:r>
              <a:rPr sz="1650" spc="105" dirty="0">
                <a:latin typeface="Times New Roman"/>
                <a:cs typeface="Times New Roman"/>
              </a:rPr>
              <a:t> </a:t>
            </a:r>
            <a:r>
              <a:rPr sz="1850" i="1" spc="250" dirty="0">
                <a:latin typeface="Symbol"/>
                <a:cs typeface="Symbol"/>
              </a:rPr>
              <a:t></a:t>
            </a:r>
            <a:r>
              <a:rPr sz="1850" spc="250" dirty="0">
                <a:latin typeface="Times New Roman"/>
                <a:cs typeface="Times New Roman"/>
              </a:rPr>
              <a:t>	</a:t>
            </a:r>
            <a:r>
              <a:rPr sz="1650" spc="350" dirty="0">
                <a:latin typeface="Symbol"/>
                <a:cs typeface="Symbol"/>
              </a:rPr>
              <a:t></a:t>
            </a:r>
            <a:r>
              <a:rPr sz="1650" spc="-250" dirty="0">
                <a:latin typeface="Times New Roman"/>
                <a:cs typeface="Times New Roman"/>
              </a:rPr>
              <a:t> </a:t>
            </a:r>
            <a:r>
              <a:rPr sz="1850" i="1" spc="265" dirty="0">
                <a:latin typeface="Symbol"/>
                <a:cs typeface="Symbol"/>
              </a:rPr>
              <a:t>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48126" y="1121870"/>
            <a:ext cx="108648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i="1" spc="335" dirty="0">
                <a:latin typeface="Times New Roman"/>
                <a:cs typeface="Times New Roman"/>
              </a:rPr>
              <a:t>E</a:t>
            </a:r>
            <a:r>
              <a:rPr sz="2200" spc="335" dirty="0">
                <a:latin typeface="Symbol"/>
                <a:cs typeface="Symbol"/>
              </a:rPr>
              <a:t></a:t>
            </a:r>
            <a:r>
              <a:rPr sz="1650" i="1" spc="335" dirty="0">
                <a:latin typeface="Times New Roman"/>
                <a:cs typeface="Times New Roman"/>
              </a:rPr>
              <a:t>X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2200" spc="20" dirty="0">
                <a:latin typeface="Symbol"/>
                <a:cs typeface="Symbol"/>
              </a:rPr>
              <a:t></a:t>
            </a:r>
            <a:r>
              <a:rPr sz="2200" spc="-250" dirty="0">
                <a:latin typeface="Times New Roman"/>
                <a:cs typeface="Times New Roman"/>
              </a:rPr>
              <a:t> </a:t>
            </a:r>
            <a:r>
              <a:rPr sz="1650" spc="350" dirty="0">
                <a:latin typeface="Symbol"/>
                <a:cs typeface="Symbol"/>
              </a:rPr>
              <a:t></a:t>
            </a:r>
            <a:r>
              <a:rPr sz="1650" spc="70" dirty="0">
                <a:latin typeface="Times New Roman"/>
                <a:cs typeface="Times New Roman"/>
              </a:rPr>
              <a:t> </a:t>
            </a:r>
            <a:r>
              <a:rPr sz="1850" i="1" spc="250" dirty="0">
                <a:latin typeface="Symbol"/>
                <a:cs typeface="Symbol"/>
              </a:rPr>
              <a:t>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34176" y="1361413"/>
            <a:ext cx="34226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i="1" spc="185" dirty="0">
                <a:latin typeface="Times New Roman"/>
                <a:cs typeface="Times New Roman"/>
              </a:rPr>
              <a:t>s</a:t>
            </a:r>
            <a:r>
              <a:rPr sz="1650" spc="5" dirty="0">
                <a:latin typeface="Times New Roman"/>
                <a:cs typeface="Times New Roman"/>
              </a:rPr>
              <a:t>.</a:t>
            </a:r>
            <a:r>
              <a:rPr sz="1650" i="1" spc="200" dirty="0">
                <a:latin typeface="Times New Roman"/>
                <a:cs typeface="Times New Roman"/>
              </a:rPr>
              <a:t>t</a:t>
            </a:r>
            <a:r>
              <a:rPr sz="1650" spc="160" dirty="0">
                <a:latin typeface="Times New Roman"/>
                <a:cs typeface="Times New Roman"/>
              </a:rPr>
              <a:t>.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04839" y="1303835"/>
            <a:ext cx="337185" cy="527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2885"/>
              </a:lnSpc>
              <a:spcBef>
                <a:spcPts val="125"/>
              </a:spcBef>
            </a:pPr>
            <a:r>
              <a:rPr sz="2500" spc="665" dirty="0">
                <a:latin typeface="Symbol"/>
                <a:cs typeface="Symbol"/>
              </a:rPr>
              <a:t></a:t>
            </a:r>
            <a:endParaRPr sz="2500">
              <a:latin typeface="Symbol"/>
              <a:cs typeface="Symbol"/>
            </a:endParaRPr>
          </a:p>
          <a:p>
            <a:pPr algn="ctr">
              <a:lnSpc>
                <a:spcPts val="1025"/>
              </a:lnSpc>
            </a:pPr>
            <a:r>
              <a:rPr sz="950" i="1" spc="170" dirty="0">
                <a:latin typeface="Times New Roman"/>
                <a:cs typeface="Times New Roman"/>
              </a:rPr>
              <a:t>x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57663" y="1292767"/>
            <a:ext cx="3738245" cy="512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2470"/>
              </a:lnSpc>
              <a:spcBef>
                <a:spcPts val="125"/>
              </a:spcBef>
              <a:tabLst>
                <a:tab pos="2435860" algn="l"/>
              </a:tabLst>
            </a:pPr>
            <a:r>
              <a:rPr sz="1650" spc="254" dirty="0">
                <a:latin typeface="Times New Roman"/>
                <a:cs typeface="Times New Roman"/>
              </a:rPr>
              <a:t>arg</a:t>
            </a:r>
            <a:r>
              <a:rPr sz="1650" spc="-120" dirty="0">
                <a:latin typeface="Times New Roman"/>
                <a:cs typeface="Times New Roman"/>
              </a:rPr>
              <a:t> </a:t>
            </a:r>
            <a:r>
              <a:rPr sz="1650" spc="300" dirty="0">
                <a:latin typeface="Times New Roman"/>
                <a:cs typeface="Times New Roman"/>
              </a:rPr>
              <a:t>max</a:t>
            </a:r>
            <a:r>
              <a:rPr sz="1650" spc="90" dirty="0">
                <a:latin typeface="Times New Roman"/>
                <a:cs typeface="Times New Roman"/>
              </a:rPr>
              <a:t> </a:t>
            </a:r>
            <a:r>
              <a:rPr sz="1650" i="1" spc="459" dirty="0">
                <a:latin typeface="Times New Roman"/>
                <a:cs typeface="Times New Roman"/>
              </a:rPr>
              <a:t>H</a:t>
            </a:r>
            <a:r>
              <a:rPr sz="1650" i="1" spc="-150" dirty="0">
                <a:latin typeface="Times New Roman"/>
                <a:cs typeface="Times New Roman"/>
              </a:rPr>
              <a:t> </a:t>
            </a:r>
            <a:r>
              <a:rPr sz="2200" spc="265" dirty="0">
                <a:latin typeface="Symbol"/>
                <a:cs typeface="Symbol"/>
              </a:rPr>
              <a:t></a:t>
            </a:r>
            <a:r>
              <a:rPr sz="1650" i="1" spc="265" dirty="0">
                <a:latin typeface="Times New Roman"/>
                <a:cs typeface="Times New Roman"/>
              </a:rPr>
              <a:t>X</a:t>
            </a:r>
            <a:r>
              <a:rPr sz="1650" i="1" dirty="0">
                <a:latin typeface="Times New Roman"/>
                <a:cs typeface="Times New Roman"/>
              </a:rPr>
              <a:t> </a:t>
            </a:r>
            <a:r>
              <a:rPr sz="2200" spc="20" dirty="0">
                <a:latin typeface="Symbol"/>
                <a:cs typeface="Symbol"/>
              </a:rPr>
              <a:t></a:t>
            </a:r>
            <a:r>
              <a:rPr sz="2200" spc="-235" dirty="0">
                <a:latin typeface="Times New Roman"/>
                <a:cs typeface="Times New Roman"/>
              </a:rPr>
              <a:t> </a:t>
            </a:r>
            <a:r>
              <a:rPr sz="1650" spc="350" dirty="0">
                <a:latin typeface="Symbol"/>
                <a:cs typeface="Symbol"/>
              </a:rPr>
              <a:t></a:t>
            </a:r>
            <a:r>
              <a:rPr sz="1650" spc="80" dirty="0">
                <a:latin typeface="Times New Roman"/>
                <a:cs typeface="Times New Roman"/>
              </a:rPr>
              <a:t> </a:t>
            </a:r>
            <a:r>
              <a:rPr sz="1650" spc="350" dirty="0">
                <a:latin typeface="Symbol"/>
                <a:cs typeface="Symbol"/>
              </a:rPr>
              <a:t></a:t>
            </a:r>
            <a:r>
              <a:rPr sz="1650" spc="350" dirty="0">
                <a:latin typeface="Times New Roman"/>
                <a:cs typeface="Times New Roman"/>
              </a:rPr>
              <a:t>	</a:t>
            </a:r>
            <a:r>
              <a:rPr sz="1650" i="1" spc="195" dirty="0">
                <a:latin typeface="Times New Roman"/>
                <a:cs typeface="Times New Roman"/>
              </a:rPr>
              <a:t>p</a:t>
            </a:r>
            <a:r>
              <a:rPr sz="2200" spc="195" dirty="0">
                <a:latin typeface="Symbol"/>
                <a:cs typeface="Symbol"/>
              </a:rPr>
              <a:t></a:t>
            </a:r>
            <a:r>
              <a:rPr sz="1650" i="1" spc="195" dirty="0">
                <a:latin typeface="Times New Roman"/>
                <a:cs typeface="Times New Roman"/>
              </a:rPr>
              <a:t>x</a:t>
            </a:r>
            <a:r>
              <a:rPr sz="2200" spc="195" dirty="0">
                <a:latin typeface="Symbol"/>
                <a:cs typeface="Symbol"/>
              </a:rPr>
              <a:t></a:t>
            </a:r>
            <a:r>
              <a:rPr sz="1650" spc="195" dirty="0">
                <a:latin typeface="Times New Roman"/>
                <a:cs typeface="Times New Roman"/>
              </a:rPr>
              <a:t>ln</a:t>
            </a:r>
            <a:r>
              <a:rPr sz="1650" spc="315" dirty="0">
                <a:latin typeface="Times New Roman"/>
                <a:cs typeface="Times New Roman"/>
              </a:rPr>
              <a:t> </a:t>
            </a:r>
            <a:r>
              <a:rPr sz="1650" i="1" spc="204" dirty="0">
                <a:latin typeface="Times New Roman"/>
                <a:cs typeface="Times New Roman"/>
              </a:rPr>
              <a:t>p</a:t>
            </a:r>
            <a:r>
              <a:rPr sz="2200" spc="204" dirty="0">
                <a:latin typeface="Symbol"/>
                <a:cs typeface="Symbol"/>
              </a:rPr>
              <a:t></a:t>
            </a:r>
            <a:r>
              <a:rPr sz="1650" i="1" spc="204" dirty="0">
                <a:latin typeface="Times New Roman"/>
                <a:cs typeface="Times New Roman"/>
              </a:rPr>
              <a:t>x</a:t>
            </a:r>
            <a:r>
              <a:rPr sz="2200" spc="204" dirty="0">
                <a:latin typeface="Symbol"/>
                <a:cs typeface="Symbol"/>
              </a:rPr>
              <a:t></a:t>
            </a:r>
            <a:endParaRPr sz="2200">
              <a:latin typeface="Symbol"/>
              <a:cs typeface="Symbol"/>
            </a:endParaRPr>
          </a:p>
          <a:p>
            <a:pPr marL="323215">
              <a:lnSpc>
                <a:spcPts val="1330"/>
              </a:lnSpc>
            </a:pPr>
            <a:r>
              <a:rPr sz="950" i="1" spc="185" dirty="0">
                <a:latin typeface="Times New Roman"/>
                <a:cs typeface="Times New Roman"/>
              </a:rPr>
              <a:t>p</a:t>
            </a:r>
            <a:r>
              <a:rPr sz="1250" spc="185" dirty="0">
                <a:latin typeface="Symbol"/>
                <a:cs typeface="Symbol"/>
              </a:rPr>
              <a:t></a:t>
            </a:r>
            <a:r>
              <a:rPr sz="950" i="1" spc="185" dirty="0">
                <a:latin typeface="Times New Roman"/>
                <a:cs typeface="Times New Roman"/>
              </a:rPr>
              <a:t>x</a:t>
            </a:r>
            <a:r>
              <a:rPr sz="950" i="1" spc="-114" dirty="0">
                <a:latin typeface="Times New Roman"/>
                <a:cs typeface="Times New Roman"/>
              </a:rPr>
              <a:t> </a:t>
            </a:r>
            <a:r>
              <a:rPr sz="1250" spc="20" dirty="0">
                <a:latin typeface="Symbol"/>
                <a:cs typeface="Symbol"/>
              </a:rPr>
              <a:t>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24042" y="3489090"/>
            <a:ext cx="310515" cy="0"/>
          </a:xfrm>
          <a:custGeom>
            <a:avLst/>
            <a:gdLst/>
            <a:ahLst/>
            <a:cxnLst/>
            <a:rect l="l" t="t" r="r" b="b"/>
            <a:pathLst>
              <a:path w="310514">
                <a:moveTo>
                  <a:pt x="0" y="0"/>
                </a:moveTo>
                <a:lnTo>
                  <a:pt x="310239" y="0"/>
                </a:lnTo>
              </a:path>
            </a:pathLst>
          </a:custGeom>
          <a:ln w="85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011715" y="3319145"/>
            <a:ext cx="104139" cy="166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spc="165" dirty="0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45799" y="3319145"/>
            <a:ext cx="104139" cy="166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spc="165" dirty="0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01420" y="3459871"/>
            <a:ext cx="3789679" cy="166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15315" algn="l"/>
                <a:tab pos="2981325" algn="l"/>
                <a:tab pos="3697604" algn="l"/>
              </a:tabLst>
            </a:pPr>
            <a:r>
              <a:rPr sz="900" spc="165" dirty="0">
                <a:latin typeface="Times New Roman"/>
                <a:cs typeface="Times New Roman"/>
              </a:rPr>
              <a:t>1	2	2	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39438" y="2715831"/>
            <a:ext cx="104139" cy="166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spc="165" dirty="0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42167" y="2715831"/>
            <a:ext cx="104139" cy="166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spc="165" dirty="0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71330" y="2098653"/>
            <a:ext cx="708025" cy="166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16585" algn="l"/>
              </a:tabLst>
            </a:pPr>
            <a:r>
              <a:rPr sz="900" spc="165" dirty="0">
                <a:latin typeface="Times New Roman"/>
                <a:cs typeface="Times New Roman"/>
              </a:rPr>
              <a:t>2	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84993" y="2239396"/>
            <a:ext cx="104139" cy="166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spc="165" dirty="0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41679" y="2239396"/>
            <a:ext cx="104139" cy="166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spc="165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78235" y="3325834"/>
            <a:ext cx="290830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spc="555" dirty="0">
                <a:latin typeface="Symbol"/>
                <a:cs typeface="Symbol"/>
              </a:rPr>
              <a:t>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009881" y="2715588"/>
            <a:ext cx="128905" cy="4794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764"/>
              </a:lnSpc>
              <a:spcBef>
                <a:spcPts val="130"/>
              </a:spcBef>
            </a:pPr>
            <a:r>
              <a:rPr sz="1550" b="1" spc="215" dirty="0">
                <a:latin typeface="Symbol"/>
                <a:cs typeface="Symbol"/>
              </a:rPr>
              <a:t></a:t>
            </a:r>
            <a:endParaRPr sz="1550">
              <a:latin typeface="Symbol"/>
              <a:cs typeface="Symbol"/>
            </a:endParaRPr>
          </a:p>
          <a:p>
            <a:pPr marL="12700">
              <a:lnSpc>
                <a:spcPts val="1764"/>
              </a:lnSpc>
            </a:pPr>
            <a:r>
              <a:rPr sz="1550" spc="215" dirty="0">
                <a:latin typeface="Symbol"/>
                <a:cs typeface="Symbol"/>
              </a:rPr>
              <a:t>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54422" y="2586282"/>
            <a:ext cx="309880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350" spc="247" baseline="-21604" dirty="0">
                <a:latin typeface="Times New Roman"/>
                <a:cs typeface="Times New Roman"/>
              </a:rPr>
              <a:t>2</a:t>
            </a:r>
            <a:r>
              <a:rPr sz="1350" spc="187" baseline="-21604" dirty="0">
                <a:latin typeface="Times New Roman"/>
                <a:cs typeface="Times New Roman"/>
              </a:rPr>
              <a:t> </a:t>
            </a:r>
            <a:r>
              <a:rPr sz="1550" spc="215" dirty="0">
                <a:latin typeface="Symbol"/>
                <a:cs typeface="Symbol"/>
              </a:rPr>
              <a:t>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42084" y="2927717"/>
            <a:ext cx="722630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06425" algn="l"/>
              </a:tabLst>
            </a:pPr>
            <a:r>
              <a:rPr sz="1550" spc="215" dirty="0">
                <a:latin typeface="Symbol"/>
                <a:cs typeface="Symbol"/>
              </a:rPr>
              <a:t></a:t>
            </a:r>
            <a:r>
              <a:rPr sz="1550" spc="215" dirty="0">
                <a:latin typeface="Times New Roman"/>
                <a:cs typeface="Times New Roman"/>
              </a:rPr>
              <a:t>	</a:t>
            </a:r>
            <a:r>
              <a:rPr sz="1550" spc="215" dirty="0">
                <a:latin typeface="Symbol"/>
                <a:cs typeface="Symbol"/>
              </a:rPr>
              <a:t>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72480" y="2927717"/>
            <a:ext cx="12890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spc="215" dirty="0">
                <a:latin typeface="Symbol"/>
                <a:cs typeface="Symbol"/>
              </a:rPr>
              <a:t>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72480" y="2586282"/>
            <a:ext cx="219265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482090" algn="l"/>
                <a:tab pos="2075814" algn="l"/>
              </a:tabLst>
            </a:pPr>
            <a:r>
              <a:rPr sz="1550" spc="215" dirty="0">
                <a:latin typeface="Symbol"/>
                <a:cs typeface="Symbol"/>
              </a:rPr>
              <a:t></a:t>
            </a:r>
            <a:r>
              <a:rPr sz="1550" spc="215" dirty="0">
                <a:latin typeface="Times New Roman"/>
                <a:cs typeface="Times New Roman"/>
              </a:rPr>
              <a:t>	</a:t>
            </a:r>
            <a:r>
              <a:rPr sz="1550" spc="215" dirty="0">
                <a:latin typeface="Symbol"/>
                <a:cs typeface="Symbol"/>
              </a:rPr>
              <a:t></a:t>
            </a:r>
            <a:r>
              <a:rPr sz="1550" spc="215" dirty="0">
                <a:latin typeface="Times New Roman"/>
                <a:cs typeface="Times New Roman"/>
              </a:rPr>
              <a:t>	</a:t>
            </a:r>
            <a:r>
              <a:rPr sz="1550" spc="215" dirty="0">
                <a:latin typeface="Symbol"/>
                <a:cs typeface="Symbol"/>
              </a:rPr>
              <a:t>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85771" y="3225740"/>
            <a:ext cx="121920" cy="166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spc="200" dirty="0">
                <a:latin typeface="Symbol"/>
                <a:cs typeface="Symbol"/>
              </a:rPr>
              <a:t></a:t>
            </a:r>
            <a:endParaRPr sz="9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213308" y="2050870"/>
            <a:ext cx="313690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spc="590" dirty="0">
                <a:latin typeface="Symbol"/>
                <a:cs typeface="Symbol"/>
              </a:rPr>
              <a:t>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24952" y="3155201"/>
            <a:ext cx="306070" cy="59499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550" spc="260" dirty="0">
                <a:latin typeface="Symbol"/>
                <a:cs typeface="Symbol"/>
              </a:rPr>
              <a:t></a:t>
            </a:r>
            <a:r>
              <a:rPr sz="1550" i="1" spc="315" dirty="0">
                <a:latin typeface="Times New Roman"/>
                <a:cs typeface="Times New Roman"/>
              </a:rPr>
              <a:t>L</a:t>
            </a:r>
            <a:endParaRPr sz="155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380"/>
              </a:spcBef>
            </a:pPr>
            <a:r>
              <a:rPr sz="1550" spc="270" dirty="0">
                <a:latin typeface="Symbol"/>
                <a:cs typeface="Symbol"/>
              </a:rPr>
              <a:t></a:t>
            </a:r>
            <a:r>
              <a:rPr sz="1550" i="1" spc="270" dirty="0">
                <a:latin typeface="Times New Roman"/>
                <a:cs typeface="Times New Roman"/>
              </a:rPr>
              <a:t>p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95109" y="2040605"/>
            <a:ext cx="937894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i="1" spc="175" dirty="0">
                <a:latin typeface="Times New Roman"/>
                <a:cs typeface="Times New Roman"/>
              </a:rPr>
              <a:t>L</a:t>
            </a:r>
            <a:r>
              <a:rPr sz="2100" spc="175" dirty="0">
                <a:latin typeface="Symbol"/>
                <a:cs typeface="Symbol"/>
              </a:rPr>
              <a:t></a:t>
            </a:r>
            <a:r>
              <a:rPr sz="2100" spc="-315" dirty="0">
                <a:latin typeface="Times New Roman"/>
                <a:cs typeface="Times New Roman"/>
              </a:rPr>
              <a:t> </a:t>
            </a:r>
            <a:r>
              <a:rPr sz="1550" i="1" spc="204" dirty="0">
                <a:latin typeface="Times New Roman"/>
                <a:cs typeface="Times New Roman"/>
              </a:rPr>
              <a:t>p</a:t>
            </a:r>
            <a:r>
              <a:rPr sz="2100" spc="204" dirty="0">
                <a:latin typeface="Symbol"/>
                <a:cs typeface="Symbol"/>
              </a:rPr>
              <a:t></a:t>
            </a:r>
            <a:r>
              <a:rPr sz="2100" spc="-235" dirty="0">
                <a:latin typeface="Times New Roman"/>
                <a:cs typeface="Times New Roman"/>
              </a:rPr>
              <a:t> </a:t>
            </a:r>
            <a:r>
              <a:rPr sz="1550" spc="310" dirty="0">
                <a:latin typeface="Symbol"/>
                <a:cs typeface="Symbol"/>
              </a:rPr>
              <a:t></a:t>
            </a:r>
            <a:r>
              <a:rPr sz="1550" spc="65" dirty="0">
                <a:latin typeface="Times New Roman"/>
                <a:cs typeface="Times New Roman"/>
              </a:rPr>
              <a:t> </a:t>
            </a:r>
            <a:r>
              <a:rPr sz="1550" spc="310" dirty="0">
                <a:latin typeface="Symbol"/>
                <a:cs typeface="Symbol"/>
              </a:rPr>
              <a:t>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80194" y="2998926"/>
            <a:ext cx="95250" cy="166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i="1" spc="145" dirty="0">
                <a:latin typeface="Times New Roman"/>
                <a:cs typeface="Times New Roman"/>
              </a:rPr>
              <a:t>x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16929" y="2998926"/>
            <a:ext cx="95250" cy="166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i="1" spc="145" dirty="0">
                <a:latin typeface="Times New Roman"/>
                <a:cs typeface="Times New Roman"/>
              </a:rPr>
              <a:t>x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762645" y="2998926"/>
            <a:ext cx="95250" cy="166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i="1" spc="145" dirty="0">
                <a:latin typeface="Times New Roman"/>
                <a:cs typeface="Times New Roman"/>
              </a:rPr>
              <a:t>x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24900" y="2381747"/>
            <a:ext cx="95250" cy="166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i="1" spc="145" dirty="0">
                <a:latin typeface="Times New Roman"/>
                <a:cs typeface="Times New Roman"/>
              </a:rPr>
              <a:t>x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75164" y="3306773"/>
            <a:ext cx="1197610" cy="2901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99720" algn="l"/>
              </a:tabLst>
            </a:pPr>
            <a:r>
              <a:rPr sz="1550" i="1" spc="250" dirty="0">
                <a:latin typeface="Times New Roman"/>
                <a:cs typeface="Times New Roman"/>
              </a:rPr>
              <a:t>x	</a:t>
            </a:r>
            <a:r>
              <a:rPr sz="1550" spc="310" dirty="0">
                <a:latin typeface="Symbol"/>
                <a:cs typeface="Symbol"/>
              </a:rPr>
              <a:t></a:t>
            </a:r>
            <a:r>
              <a:rPr sz="1550" spc="-50" dirty="0">
                <a:latin typeface="Times New Roman"/>
                <a:cs typeface="Times New Roman"/>
              </a:rPr>
              <a:t> </a:t>
            </a:r>
            <a:r>
              <a:rPr sz="1700" i="1" spc="225" dirty="0">
                <a:latin typeface="Symbol"/>
                <a:cs typeface="Symbol"/>
              </a:rPr>
              <a:t></a:t>
            </a:r>
            <a:r>
              <a:rPr sz="1700" i="1" spc="135" dirty="0">
                <a:latin typeface="Times New Roman"/>
                <a:cs typeface="Times New Roman"/>
              </a:rPr>
              <a:t> </a:t>
            </a:r>
            <a:r>
              <a:rPr sz="1550" i="1" spc="250" dirty="0">
                <a:latin typeface="Times New Roman"/>
                <a:cs typeface="Times New Roman"/>
              </a:rPr>
              <a:t>x</a:t>
            </a:r>
            <a:r>
              <a:rPr sz="1550" i="1" spc="-25" dirty="0">
                <a:latin typeface="Times New Roman"/>
                <a:cs typeface="Times New Roman"/>
              </a:rPr>
              <a:t> </a:t>
            </a:r>
            <a:r>
              <a:rPr sz="1550" spc="360" dirty="0">
                <a:latin typeface="Symbol"/>
                <a:cs typeface="Symbol"/>
              </a:rPr>
              <a:t></a:t>
            </a:r>
            <a:r>
              <a:rPr sz="1550" spc="360" dirty="0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94096" y="3261097"/>
            <a:ext cx="2901315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906780" algn="l"/>
              </a:tabLst>
            </a:pPr>
            <a:r>
              <a:rPr sz="1550" i="1" spc="250" dirty="0">
                <a:latin typeface="Times New Roman"/>
                <a:cs typeface="Times New Roman"/>
              </a:rPr>
              <a:t>x </a:t>
            </a:r>
            <a:r>
              <a:rPr sz="1550" spc="310" dirty="0">
                <a:latin typeface="Symbol"/>
                <a:cs typeface="Symbol"/>
              </a:rPr>
              <a:t></a:t>
            </a:r>
            <a:r>
              <a:rPr sz="1550" spc="-275" dirty="0">
                <a:latin typeface="Times New Roman"/>
                <a:cs typeface="Times New Roman"/>
              </a:rPr>
              <a:t> </a:t>
            </a:r>
            <a:r>
              <a:rPr sz="1700" i="1" spc="225" dirty="0">
                <a:latin typeface="Symbol"/>
                <a:cs typeface="Symbol"/>
              </a:rPr>
              <a:t></a:t>
            </a:r>
            <a:r>
              <a:rPr sz="1700" i="1" spc="400" dirty="0">
                <a:latin typeface="Times New Roman"/>
                <a:cs typeface="Times New Roman"/>
              </a:rPr>
              <a:t> </a:t>
            </a:r>
            <a:r>
              <a:rPr sz="1550" i="1" spc="250" dirty="0">
                <a:latin typeface="Times New Roman"/>
                <a:cs typeface="Times New Roman"/>
              </a:rPr>
              <a:t>x	</a:t>
            </a:r>
            <a:r>
              <a:rPr sz="1550" spc="275" dirty="0">
                <a:latin typeface="Symbol"/>
                <a:cs typeface="Symbol"/>
              </a:rPr>
              <a:t></a:t>
            </a:r>
            <a:r>
              <a:rPr sz="1550" spc="-70" dirty="0">
                <a:latin typeface="Times New Roman"/>
                <a:cs typeface="Times New Roman"/>
              </a:rPr>
              <a:t> </a:t>
            </a:r>
            <a:r>
              <a:rPr sz="1550" spc="280" dirty="0">
                <a:latin typeface="Times New Roman"/>
                <a:cs typeface="Times New Roman"/>
              </a:rPr>
              <a:t>0</a:t>
            </a:r>
            <a:r>
              <a:rPr sz="1550" dirty="0">
                <a:latin typeface="Times New Roman"/>
                <a:cs typeface="Times New Roman"/>
              </a:rPr>
              <a:t> </a:t>
            </a:r>
            <a:r>
              <a:rPr sz="1550" spc="555" dirty="0">
                <a:latin typeface="Symbol"/>
                <a:cs typeface="Symbol"/>
              </a:rPr>
              <a:t></a:t>
            </a:r>
            <a:r>
              <a:rPr sz="1550" spc="65" dirty="0">
                <a:latin typeface="Times New Roman"/>
                <a:cs typeface="Times New Roman"/>
              </a:rPr>
              <a:t> </a:t>
            </a:r>
            <a:r>
              <a:rPr sz="1550" spc="130" dirty="0">
                <a:latin typeface="Times New Roman"/>
                <a:cs typeface="Times New Roman"/>
              </a:rPr>
              <a:t>ln</a:t>
            </a:r>
            <a:r>
              <a:rPr sz="1550" spc="375" dirty="0">
                <a:latin typeface="Times New Roman"/>
                <a:cs typeface="Times New Roman"/>
              </a:rPr>
              <a:t> </a:t>
            </a:r>
            <a:r>
              <a:rPr sz="1550" i="1" spc="190" dirty="0">
                <a:latin typeface="Times New Roman"/>
                <a:cs typeface="Times New Roman"/>
              </a:rPr>
              <a:t>p</a:t>
            </a:r>
            <a:r>
              <a:rPr sz="2100" spc="190" dirty="0">
                <a:latin typeface="Symbol"/>
                <a:cs typeface="Symbol"/>
              </a:rPr>
              <a:t></a:t>
            </a:r>
            <a:r>
              <a:rPr sz="1550" i="1" spc="190" dirty="0">
                <a:latin typeface="Times New Roman"/>
                <a:cs typeface="Times New Roman"/>
              </a:rPr>
              <a:t>x</a:t>
            </a:r>
            <a:r>
              <a:rPr sz="2100" spc="190" dirty="0">
                <a:latin typeface="Symbol"/>
                <a:cs typeface="Symbol"/>
              </a:rPr>
              <a:t></a:t>
            </a:r>
            <a:r>
              <a:rPr sz="2100" spc="-210" dirty="0">
                <a:latin typeface="Times New Roman"/>
                <a:cs typeface="Times New Roman"/>
              </a:rPr>
              <a:t> </a:t>
            </a:r>
            <a:r>
              <a:rPr sz="1550" spc="310" dirty="0">
                <a:latin typeface="Symbol"/>
                <a:cs typeface="Symbol"/>
              </a:rPr>
              <a:t></a:t>
            </a:r>
            <a:r>
              <a:rPr sz="1550" spc="60" dirty="0">
                <a:latin typeface="Times New Roman"/>
                <a:cs typeface="Times New Roman"/>
              </a:rPr>
              <a:t> </a:t>
            </a:r>
            <a:r>
              <a:rPr sz="1700" i="1" spc="225" dirty="0">
                <a:latin typeface="Symbol"/>
                <a:cs typeface="Symbol"/>
              </a:rPr>
              <a:t>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92879" y="3261097"/>
            <a:ext cx="1851025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spc="310" dirty="0">
                <a:latin typeface="Symbol"/>
                <a:cs typeface="Symbol"/>
              </a:rPr>
              <a:t></a:t>
            </a:r>
            <a:r>
              <a:rPr sz="1550" spc="85" dirty="0">
                <a:latin typeface="Times New Roman"/>
                <a:cs typeface="Times New Roman"/>
              </a:rPr>
              <a:t> </a:t>
            </a:r>
            <a:r>
              <a:rPr sz="1550" spc="310" dirty="0">
                <a:latin typeface="Symbol"/>
                <a:cs typeface="Symbol"/>
              </a:rPr>
              <a:t></a:t>
            </a:r>
            <a:r>
              <a:rPr sz="1550" spc="-135" dirty="0">
                <a:latin typeface="Times New Roman"/>
                <a:cs typeface="Times New Roman"/>
              </a:rPr>
              <a:t> </a:t>
            </a:r>
            <a:r>
              <a:rPr sz="1550" spc="130" dirty="0">
                <a:latin typeface="Times New Roman"/>
                <a:cs typeface="Times New Roman"/>
              </a:rPr>
              <a:t>ln</a:t>
            </a:r>
            <a:r>
              <a:rPr sz="1550" spc="360" dirty="0">
                <a:latin typeface="Times New Roman"/>
                <a:cs typeface="Times New Roman"/>
              </a:rPr>
              <a:t> </a:t>
            </a:r>
            <a:r>
              <a:rPr sz="1550" i="1" spc="280" dirty="0">
                <a:latin typeface="Times New Roman"/>
                <a:cs typeface="Times New Roman"/>
              </a:rPr>
              <a:t>p</a:t>
            </a:r>
            <a:r>
              <a:rPr sz="2100" spc="280" dirty="0">
                <a:latin typeface="Symbol"/>
                <a:cs typeface="Symbol"/>
              </a:rPr>
              <a:t></a:t>
            </a:r>
            <a:r>
              <a:rPr sz="1550" i="1" spc="280" dirty="0">
                <a:latin typeface="Times New Roman"/>
                <a:cs typeface="Times New Roman"/>
              </a:rPr>
              <a:t>x</a:t>
            </a:r>
            <a:r>
              <a:rPr sz="2100" spc="280" dirty="0">
                <a:latin typeface="Symbol"/>
                <a:cs typeface="Symbol"/>
              </a:rPr>
              <a:t></a:t>
            </a:r>
            <a:r>
              <a:rPr sz="1550" spc="280" dirty="0">
                <a:latin typeface="Symbol"/>
                <a:cs typeface="Symbol"/>
              </a:rPr>
              <a:t></a:t>
            </a:r>
            <a:r>
              <a:rPr sz="1550" spc="280" dirty="0">
                <a:latin typeface="Times New Roman"/>
                <a:cs typeface="Times New Roman"/>
              </a:rPr>
              <a:t>1</a:t>
            </a:r>
            <a:r>
              <a:rPr sz="1550" spc="-229" dirty="0">
                <a:latin typeface="Times New Roman"/>
                <a:cs typeface="Times New Roman"/>
              </a:rPr>
              <a:t> </a:t>
            </a:r>
            <a:r>
              <a:rPr sz="1550" spc="310" dirty="0">
                <a:latin typeface="Symbol"/>
                <a:cs typeface="Symbol"/>
              </a:rPr>
              <a:t></a:t>
            </a:r>
            <a:r>
              <a:rPr sz="1550" spc="-40" dirty="0">
                <a:latin typeface="Times New Roman"/>
                <a:cs typeface="Times New Roman"/>
              </a:rPr>
              <a:t> </a:t>
            </a:r>
            <a:r>
              <a:rPr sz="1700" i="1" spc="225" dirty="0">
                <a:latin typeface="Symbol"/>
                <a:cs typeface="Symbol"/>
              </a:rPr>
              <a:t>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490763" y="2703058"/>
            <a:ext cx="360045" cy="2901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spc="310" dirty="0">
                <a:latin typeface="Symbol"/>
                <a:cs typeface="Symbol"/>
              </a:rPr>
              <a:t></a:t>
            </a:r>
            <a:r>
              <a:rPr sz="1550" spc="-260" dirty="0">
                <a:latin typeface="Times New Roman"/>
                <a:cs typeface="Times New Roman"/>
              </a:rPr>
              <a:t> </a:t>
            </a:r>
            <a:r>
              <a:rPr sz="1700" i="1" spc="250" dirty="0">
                <a:latin typeface="Symbol"/>
                <a:cs typeface="Symbol"/>
              </a:rPr>
              <a:t>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61546" y="2621145"/>
            <a:ext cx="6096635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5219065" algn="l"/>
              </a:tabLst>
            </a:pPr>
            <a:r>
              <a:rPr sz="1550" spc="310" dirty="0">
                <a:latin typeface="Symbol"/>
                <a:cs typeface="Symbol"/>
              </a:rPr>
              <a:t></a:t>
            </a:r>
            <a:r>
              <a:rPr sz="1550" spc="110" dirty="0">
                <a:latin typeface="Times New Roman"/>
                <a:cs typeface="Times New Roman"/>
              </a:rPr>
              <a:t> </a:t>
            </a:r>
            <a:r>
              <a:rPr sz="1550" spc="470" dirty="0">
                <a:latin typeface="Symbol"/>
                <a:cs typeface="Symbol"/>
              </a:rPr>
              <a:t></a:t>
            </a:r>
            <a:r>
              <a:rPr sz="3525" spc="705" baseline="-8274" dirty="0">
                <a:latin typeface="Symbol"/>
                <a:cs typeface="Symbol"/>
              </a:rPr>
              <a:t></a:t>
            </a:r>
            <a:r>
              <a:rPr sz="3525" spc="-44" baseline="-8274" dirty="0">
                <a:latin typeface="Times New Roman"/>
                <a:cs typeface="Times New Roman"/>
              </a:rPr>
              <a:t> </a:t>
            </a:r>
            <a:r>
              <a:rPr sz="1550" i="1" spc="185" dirty="0">
                <a:latin typeface="Times New Roman"/>
                <a:cs typeface="Times New Roman"/>
              </a:rPr>
              <a:t>p</a:t>
            </a:r>
            <a:r>
              <a:rPr sz="2100" spc="185" dirty="0">
                <a:latin typeface="Symbol"/>
                <a:cs typeface="Symbol"/>
              </a:rPr>
              <a:t></a:t>
            </a:r>
            <a:r>
              <a:rPr sz="1550" i="1" spc="185" dirty="0">
                <a:latin typeface="Times New Roman"/>
                <a:cs typeface="Times New Roman"/>
              </a:rPr>
              <a:t>x</a:t>
            </a:r>
            <a:r>
              <a:rPr sz="2100" spc="185" dirty="0">
                <a:latin typeface="Symbol"/>
                <a:cs typeface="Symbol"/>
              </a:rPr>
              <a:t></a:t>
            </a:r>
            <a:r>
              <a:rPr sz="1550" spc="185" dirty="0">
                <a:latin typeface="Times New Roman"/>
                <a:cs typeface="Times New Roman"/>
              </a:rPr>
              <a:t>ln</a:t>
            </a:r>
            <a:r>
              <a:rPr sz="1550" spc="405" dirty="0">
                <a:latin typeface="Times New Roman"/>
                <a:cs typeface="Times New Roman"/>
              </a:rPr>
              <a:t> </a:t>
            </a:r>
            <a:r>
              <a:rPr sz="1550" i="1" spc="250" dirty="0">
                <a:latin typeface="Times New Roman"/>
                <a:cs typeface="Times New Roman"/>
              </a:rPr>
              <a:t>p</a:t>
            </a:r>
            <a:r>
              <a:rPr sz="2100" spc="250" dirty="0">
                <a:latin typeface="Symbol"/>
                <a:cs typeface="Symbol"/>
              </a:rPr>
              <a:t></a:t>
            </a:r>
            <a:r>
              <a:rPr sz="1550" i="1" spc="250" dirty="0">
                <a:latin typeface="Times New Roman"/>
                <a:cs typeface="Times New Roman"/>
              </a:rPr>
              <a:t>x</a:t>
            </a:r>
            <a:r>
              <a:rPr sz="2100" spc="250" dirty="0">
                <a:latin typeface="Symbol"/>
                <a:cs typeface="Symbol"/>
              </a:rPr>
              <a:t></a:t>
            </a:r>
            <a:r>
              <a:rPr sz="1550" spc="250" dirty="0">
                <a:latin typeface="Symbol"/>
                <a:cs typeface="Symbol"/>
              </a:rPr>
              <a:t></a:t>
            </a:r>
            <a:r>
              <a:rPr sz="1550" spc="-25" dirty="0">
                <a:latin typeface="Times New Roman"/>
                <a:cs typeface="Times New Roman"/>
              </a:rPr>
              <a:t> </a:t>
            </a:r>
            <a:r>
              <a:rPr sz="1700" i="1" spc="130" dirty="0">
                <a:latin typeface="Symbol"/>
                <a:cs typeface="Symbol"/>
              </a:rPr>
              <a:t></a:t>
            </a:r>
            <a:r>
              <a:rPr sz="1350" spc="195" baseline="-24691" dirty="0">
                <a:latin typeface="Times New Roman"/>
                <a:cs typeface="Times New Roman"/>
              </a:rPr>
              <a:t>1</a:t>
            </a:r>
            <a:r>
              <a:rPr sz="1350" spc="-165" baseline="-24691" dirty="0">
                <a:latin typeface="Times New Roman"/>
                <a:cs typeface="Times New Roman"/>
              </a:rPr>
              <a:t> </a:t>
            </a:r>
            <a:r>
              <a:rPr sz="2325" b="1" spc="322" baseline="1792" dirty="0">
                <a:latin typeface="Symbol"/>
                <a:cs typeface="Symbol"/>
              </a:rPr>
              <a:t></a:t>
            </a:r>
            <a:r>
              <a:rPr sz="2325" b="1" spc="-240" baseline="1792" dirty="0">
                <a:latin typeface="Times New Roman"/>
                <a:cs typeface="Times New Roman"/>
              </a:rPr>
              <a:t> </a:t>
            </a:r>
            <a:r>
              <a:rPr sz="3525" spc="885" baseline="-8274" dirty="0">
                <a:latin typeface="Symbol"/>
                <a:cs typeface="Symbol"/>
              </a:rPr>
              <a:t></a:t>
            </a:r>
            <a:r>
              <a:rPr sz="3525" spc="-300" baseline="-8274" dirty="0">
                <a:latin typeface="Times New Roman"/>
                <a:cs typeface="Times New Roman"/>
              </a:rPr>
              <a:t> </a:t>
            </a:r>
            <a:r>
              <a:rPr sz="1550" i="1" spc="250" dirty="0">
                <a:latin typeface="Times New Roman"/>
                <a:cs typeface="Times New Roman"/>
              </a:rPr>
              <a:t>xp</a:t>
            </a:r>
            <a:r>
              <a:rPr sz="2100" spc="250" dirty="0">
                <a:latin typeface="Symbol"/>
                <a:cs typeface="Symbol"/>
              </a:rPr>
              <a:t></a:t>
            </a:r>
            <a:r>
              <a:rPr sz="1550" i="1" spc="250" dirty="0">
                <a:latin typeface="Times New Roman"/>
                <a:cs typeface="Times New Roman"/>
              </a:rPr>
              <a:t>x</a:t>
            </a:r>
            <a:r>
              <a:rPr sz="2100" spc="250" dirty="0">
                <a:latin typeface="Symbol"/>
                <a:cs typeface="Symbol"/>
              </a:rPr>
              <a:t></a:t>
            </a:r>
            <a:r>
              <a:rPr sz="1550" spc="250" dirty="0">
                <a:latin typeface="Symbol"/>
                <a:cs typeface="Symbol"/>
              </a:rPr>
              <a:t></a:t>
            </a:r>
            <a:r>
              <a:rPr sz="1550" spc="10" dirty="0">
                <a:latin typeface="Times New Roman"/>
                <a:cs typeface="Times New Roman"/>
              </a:rPr>
              <a:t> </a:t>
            </a:r>
            <a:r>
              <a:rPr sz="1700" i="1" spc="240" dirty="0">
                <a:latin typeface="Symbol"/>
                <a:cs typeface="Symbol"/>
              </a:rPr>
              <a:t></a:t>
            </a:r>
            <a:r>
              <a:rPr sz="1700" i="1" spc="-80" dirty="0">
                <a:latin typeface="Times New Roman"/>
                <a:cs typeface="Times New Roman"/>
              </a:rPr>
              <a:t> </a:t>
            </a:r>
            <a:r>
              <a:rPr sz="2325" b="1" spc="322" baseline="1792" dirty="0">
                <a:latin typeface="Symbol"/>
                <a:cs typeface="Symbol"/>
              </a:rPr>
              <a:t></a:t>
            </a:r>
            <a:r>
              <a:rPr sz="2325" b="1" spc="-52" baseline="1792" dirty="0">
                <a:latin typeface="Times New Roman"/>
                <a:cs typeface="Times New Roman"/>
              </a:rPr>
              <a:t> </a:t>
            </a:r>
            <a:r>
              <a:rPr sz="1550" spc="310" dirty="0">
                <a:latin typeface="Symbol"/>
                <a:cs typeface="Symbol"/>
              </a:rPr>
              <a:t></a:t>
            </a:r>
            <a:r>
              <a:rPr sz="1550" spc="-20" dirty="0">
                <a:latin typeface="Times New Roman"/>
                <a:cs typeface="Times New Roman"/>
              </a:rPr>
              <a:t> </a:t>
            </a:r>
            <a:r>
              <a:rPr sz="1700" i="1" spc="195" dirty="0">
                <a:latin typeface="Symbol"/>
                <a:cs typeface="Symbol"/>
              </a:rPr>
              <a:t></a:t>
            </a:r>
            <a:r>
              <a:rPr sz="1350" spc="292" baseline="-24691" dirty="0">
                <a:latin typeface="Times New Roman"/>
                <a:cs typeface="Times New Roman"/>
              </a:rPr>
              <a:t>2</a:t>
            </a:r>
            <a:r>
              <a:rPr sz="1350" spc="-30" baseline="-24691" dirty="0">
                <a:latin typeface="Times New Roman"/>
                <a:cs typeface="Times New Roman"/>
              </a:rPr>
              <a:t> </a:t>
            </a:r>
            <a:r>
              <a:rPr sz="2325" b="1" spc="322" baseline="1792" dirty="0">
                <a:latin typeface="Symbol"/>
                <a:cs typeface="Symbol"/>
              </a:rPr>
              <a:t></a:t>
            </a:r>
            <a:r>
              <a:rPr sz="2325" b="1" spc="-225" baseline="1792" dirty="0">
                <a:latin typeface="Times New Roman"/>
                <a:cs typeface="Times New Roman"/>
              </a:rPr>
              <a:t> </a:t>
            </a:r>
            <a:r>
              <a:rPr sz="3525" spc="885" baseline="-8274" dirty="0">
                <a:latin typeface="Symbol"/>
                <a:cs typeface="Symbol"/>
              </a:rPr>
              <a:t></a:t>
            </a:r>
            <a:r>
              <a:rPr sz="3525" spc="-307" baseline="-8274" dirty="0">
                <a:latin typeface="Times New Roman"/>
                <a:cs typeface="Times New Roman"/>
              </a:rPr>
              <a:t> </a:t>
            </a:r>
            <a:r>
              <a:rPr sz="1550" i="1" spc="250" dirty="0">
                <a:latin typeface="Times New Roman"/>
                <a:cs typeface="Times New Roman"/>
              </a:rPr>
              <a:t>x	p</a:t>
            </a:r>
            <a:r>
              <a:rPr sz="2100" spc="250" dirty="0">
                <a:latin typeface="Symbol"/>
                <a:cs typeface="Symbol"/>
              </a:rPr>
              <a:t></a:t>
            </a:r>
            <a:r>
              <a:rPr sz="1550" i="1" spc="250" dirty="0">
                <a:latin typeface="Times New Roman"/>
                <a:cs typeface="Times New Roman"/>
              </a:rPr>
              <a:t>x</a:t>
            </a:r>
            <a:r>
              <a:rPr sz="2100" spc="250" dirty="0">
                <a:latin typeface="Symbol"/>
                <a:cs typeface="Symbol"/>
              </a:rPr>
              <a:t></a:t>
            </a:r>
            <a:r>
              <a:rPr sz="1550" spc="250" dirty="0">
                <a:latin typeface="Symbol"/>
                <a:cs typeface="Symbol"/>
              </a:rPr>
              <a:t></a:t>
            </a:r>
            <a:r>
              <a:rPr sz="1550" spc="-40" dirty="0">
                <a:latin typeface="Times New Roman"/>
                <a:cs typeface="Times New Roman"/>
              </a:rPr>
              <a:t> </a:t>
            </a:r>
            <a:r>
              <a:rPr sz="1700" i="1" spc="240" dirty="0">
                <a:latin typeface="Symbol"/>
                <a:cs typeface="Symbol"/>
              </a:rPr>
              <a:t>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950093" y="1984006"/>
            <a:ext cx="192278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  <a:tabLst>
                <a:tab pos="650875" algn="l"/>
                <a:tab pos="1289050" algn="l"/>
              </a:tabLst>
            </a:pPr>
            <a:r>
              <a:rPr sz="1550" i="1" spc="240" dirty="0">
                <a:latin typeface="Times New Roman"/>
                <a:cs typeface="Times New Roman"/>
              </a:rPr>
              <a:t>E</a:t>
            </a:r>
            <a:r>
              <a:rPr sz="2500" spc="240" dirty="0">
                <a:latin typeface="Symbol"/>
                <a:cs typeface="Symbol"/>
              </a:rPr>
              <a:t></a:t>
            </a:r>
            <a:r>
              <a:rPr sz="1550" i="1" spc="240" dirty="0">
                <a:latin typeface="Times New Roman"/>
                <a:cs typeface="Times New Roman"/>
              </a:rPr>
              <a:t>X	</a:t>
            </a:r>
            <a:r>
              <a:rPr sz="2500" spc="135" dirty="0">
                <a:latin typeface="Symbol"/>
                <a:cs typeface="Symbol"/>
              </a:rPr>
              <a:t></a:t>
            </a:r>
            <a:r>
              <a:rPr sz="1550" spc="135" dirty="0">
                <a:latin typeface="Symbol"/>
                <a:cs typeface="Symbol"/>
              </a:rPr>
              <a:t></a:t>
            </a:r>
            <a:r>
              <a:rPr sz="1550" spc="5" dirty="0">
                <a:latin typeface="Times New Roman"/>
                <a:cs typeface="Times New Roman"/>
              </a:rPr>
              <a:t> </a:t>
            </a:r>
            <a:r>
              <a:rPr sz="1700" i="1" spc="240" dirty="0">
                <a:latin typeface="Symbol"/>
                <a:cs typeface="Symbol"/>
              </a:rPr>
              <a:t></a:t>
            </a:r>
            <a:r>
              <a:rPr sz="1700" spc="240" dirty="0">
                <a:latin typeface="Times New Roman"/>
                <a:cs typeface="Times New Roman"/>
              </a:rPr>
              <a:t>	</a:t>
            </a:r>
            <a:r>
              <a:rPr sz="1550" spc="310" dirty="0">
                <a:latin typeface="Symbol"/>
                <a:cs typeface="Symbol"/>
              </a:rPr>
              <a:t></a:t>
            </a:r>
            <a:r>
              <a:rPr sz="1550" spc="-210" dirty="0">
                <a:latin typeface="Times New Roman"/>
                <a:cs typeface="Times New Roman"/>
              </a:rPr>
              <a:t> </a:t>
            </a:r>
            <a:r>
              <a:rPr sz="1700" i="1" spc="250" dirty="0">
                <a:latin typeface="Symbol"/>
                <a:cs typeface="Symbol"/>
              </a:rPr>
              <a:t></a:t>
            </a:r>
            <a:r>
              <a:rPr sz="1700" i="1" spc="-30" dirty="0">
                <a:latin typeface="Times New Roman"/>
                <a:cs typeface="Times New Roman"/>
              </a:rPr>
              <a:t> </a:t>
            </a:r>
            <a:r>
              <a:rPr sz="1350" spc="247" baseline="43209" dirty="0">
                <a:latin typeface="Times New Roman"/>
                <a:cs typeface="Times New Roman"/>
              </a:rPr>
              <a:t>2</a:t>
            </a:r>
            <a:r>
              <a:rPr sz="1350" spc="82" baseline="43209" dirty="0">
                <a:latin typeface="Times New Roman"/>
                <a:cs typeface="Times New Roman"/>
              </a:rPr>
              <a:t> </a:t>
            </a:r>
            <a:r>
              <a:rPr sz="2500" spc="-140" dirty="0">
                <a:latin typeface="Symbol"/>
                <a:cs typeface="Symbol"/>
              </a:rPr>
              <a:t>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145442" y="1984006"/>
            <a:ext cx="86296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700" i="1" spc="240" dirty="0">
                <a:latin typeface="Symbol"/>
                <a:cs typeface="Symbol"/>
              </a:rPr>
              <a:t></a:t>
            </a:r>
            <a:r>
              <a:rPr sz="1700" i="1" spc="-325" dirty="0">
                <a:latin typeface="Times New Roman"/>
                <a:cs typeface="Times New Roman"/>
              </a:rPr>
              <a:t> </a:t>
            </a:r>
            <a:r>
              <a:rPr sz="2100" spc="245" dirty="0">
                <a:latin typeface="Symbol"/>
                <a:cs typeface="Symbol"/>
              </a:rPr>
              <a:t></a:t>
            </a:r>
            <a:r>
              <a:rPr sz="1550" spc="245" dirty="0">
                <a:latin typeface="Symbol"/>
                <a:cs typeface="Symbol"/>
              </a:rPr>
              <a:t></a:t>
            </a:r>
            <a:r>
              <a:rPr sz="1550" spc="245" dirty="0">
                <a:latin typeface="Times New Roman"/>
                <a:cs typeface="Times New Roman"/>
              </a:rPr>
              <a:t> </a:t>
            </a:r>
            <a:r>
              <a:rPr sz="1700" i="1" spc="225" dirty="0">
                <a:latin typeface="Symbol"/>
                <a:cs typeface="Symbol"/>
              </a:rPr>
              <a:t></a:t>
            </a:r>
            <a:r>
              <a:rPr sz="1700" i="1" spc="225" dirty="0">
                <a:latin typeface="Times New Roman"/>
                <a:cs typeface="Times New Roman"/>
              </a:rPr>
              <a:t> </a:t>
            </a:r>
            <a:r>
              <a:rPr sz="2500" spc="-140" dirty="0">
                <a:latin typeface="Symbol"/>
                <a:cs typeface="Symbol"/>
              </a:rPr>
              <a:t>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71453" y="2040605"/>
            <a:ext cx="2549525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i="1" spc="185" dirty="0">
                <a:latin typeface="Times New Roman"/>
                <a:cs typeface="Times New Roman"/>
              </a:rPr>
              <a:t>p</a:t>
            </a:r>
            <a:r>
              <a:rPr sz="2100" spc="185" dirty="0">
                <a:latin typeface="Symbol"/>
                <a:cs typeface="Symbol"/>
              </a:rPr>
              <a:t></a:t>
            </a:r>
            <a:r>
              <a:rPr sz="1550" i="1" spc="185" dirty="0">
                <a:latin typeface="Times New Roman"/>
                <a:cs typeface="Times New Roman"/>
              </a:rPr>
              <a:t>x</a:t>
            </a:r>
            <a:r>
              <a:rPr sz="2100" spc="185" dirty="0">
                <a:latin typeface="Symbol"/>
                <a:cs typeface="Symbol"/>
              </a:rPr>
              <a:t></a:t>
            </a:r>
            <a:r>
              <a:rPr sz="1550" spc="185" dirty="0">
                <a:latin typeface="Times New Roman"/>
                <a:cs typeface="Times New Roman"/>
              </a:rPr>
              <a:t>ln </a:t>
            </a:r>
            <a:r>
              <a:rPr sz="1550" i="1" spc="250" dirty="0">
                <a:latin typeface="Times New Roman"/>
                <a:cs typeface="Times New Roman"/>
              </a:rPr>
              <a:t>p</a:t>
            </a:r>
            <a:r>
              <a:rPr sz="2100" spc="250" dirty="0">
                <a:latin typeface="Symbol"/>
                <a:cs typeface="Symbol"/>
              </a:rPr>
              <a:t></a:t>
            </a:r>
            <a:r>
              <a:rPr sz="1550" i="1" spc="250" dirty="0">
                <a:latin typeface="Times New Roman"/>
                <a:cs typeface="Times New Roman"/>
              </a:rPr>
              <a:t>x</a:t>
            </a:r>
            <a:r>
              <a:rPr sz="2100" spc="250" dirty="0">
                <a:latin typeface="Symbol"/>
                <a:cs typeface="Symbol"/>
              </a:rPr>
              <a:t></a:t>
            </a:r>
            <a:r>
              <a:rPr sz="1550" spc="250" dirty="0">
                <a:latin typeface="Symbol"/>
                <a:cs typeface="Symbol"/>
              </a:rPr>
              <a:t></a:t>
            </a:r>
            <a:r>
              <a:rPr sz="1550" spc="250" dirty="0">
                <a:latin typeface="Times New Roman"/>
                <a:cs typeface="Times New Roman"/>
              </a:rPr>
              <a:t> </a:t>
            </a:r>
            <a:r>
              <a:rPr sz="1700" i="1" spc="225" dirty="0">
                <a:latin typeface="Symbol"/>
                <a:cs typeface="Symbol"/>
              </a:rPr>
              <a:t></a:t>
            </a:r>
            <a:r>
              <a:rPr sz="1700" i="1" spc="225" dirty="0">
                <a:latin typeface="Times New Roman"/>
                <a:cs typeface="Times New Roman"/>
              </a:rPr>
              <a:t> </a:t>
            </a:r>
            <a:r>
              <a:rPr sz="2100" spc="240" dirty="0">
                <a:latin typeface="Symbol"/>
                <a:cs typeface="Symbol"/>
              </a:rPr>
              <a:t></a:t>
            </a:r>
            <a:r>
              <a:rPr sz="1550" i="1" spc="240" dirty="0">
                <a:latin typeface="Times New Roman"/>
                <a:cs typeface="Times New Roman"/>
              </a:rPr>
              <a:t>E</a:t>
            </a:r>
            <a:r>
              <a:rPr sz="2100" spc="240" dirty="0">
                <a:latin typeface="Symbol"/>
                <a:cs typeface="Symbol"/>
              </a:rPr>
              <a:t></a:t>
            </a:r>
            <a:r>
              <a:rPr sz="1550" i="1" spc="240" dirty="0">
                <a:latin typeface="Times New Roman"/>
                <a:cs typeface="Times New Roman"/>
              </a:rPr>
              <a:t>X</a:t>
            </a:r>
            <a:r>
              <a:rPr sz="1550" i="1" spc="-100" dirty="0">
                <a:latin typeface="Times New Roman"/>
                <a:cs typeface="Times New Roman"/>
              </a:rPr>
              <a:t> </a:t>
            </a:r>
            <a:r>
              <a:rPr sz="2100" spc="245" dirty="0">
                <a:latin typeface="Symbol"/>
                <a:cs typeface="Symbol"/>
              </a:rPr>
              <a:t></a:t>
            </a:r>
            <a:r>
              <a:rPr sz="1550" spc="245" dirty="0">
                <a:latin typeface="Symbol"/>
                <a:cs typeface="Symbol"/>
              </a:rPr>
              <a:t></a:t>
            </a:r>
            <a:endParaRPr sz="15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225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联合熵和条件熵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694334"/>
            <a:ext cx="7673975" cy="3868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36525" indent="-228600">
              <a:lnSpc>
                <a:spcPct val="1401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两个随机变量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X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，Y的联合分布，可以形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成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联合 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熵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Joint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 Entropy，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用</a:t>
            </a:r>
            <a:r>
              <a:rPr sz="2800" spc="10" dirty="0">
                <a:solidFill>
                  <a:srgbClr val="171717"/>
                </a:solidFill>
                <a:latin typeface="Microsoft YaHei"/>
                <a:cs typeface="Microsoft YaHei"/>
              </a:rPr>
              <a:t>H(X,Y)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表示</a:t>
            </a:r>
            <a:endParaRPr sz="28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134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10" dirty="0">
                <a:solidFill>
                  <a:srgbClr val="171717"/>
                </a:solidFill>
                <a:latin typeface="Microsoft YaHei"/>
                <a:cs typeface="Microsoft YaHei"/>
              </a:rPr>
              <a:t>H(X,Y) 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–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 H(X)</a:t>
            </a:r>
            <a:endParaRPr sz="2800">
              <a:latin typeface="Microsoft YaHei"/>
              <a:cs typeface="Microsoft YaHei"/>
            </a:endParaRPr>
          </a:p>
          <a:p>
            <a:pPr marL="697865" marR="5080" lvl="1" indent="-323215">
              <a:lnSpc>
                <a:spcPct val="140000"/>
              </a:lnSpc>
              <a:spcBef>
                <a:spcPts val="9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(</a:t>
            </a:r>
            <a:r>
              <a:rPr sz="2400" spc="80" dirty="0">
                <a:solidFill>
                  <a:srgbClr val="171717"/>
                </a:solidFill>
                <a:latin typeface="Microsoft YaHei"/>
                <a:cs typeface="Microsoft YaHei"/>
              </a:rPr>
              <a:t>X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,Y</a:t>
            </a:r>
            <a:r>
              <a:rPr sz="2400" spc="5" dirty="0">
                <a:solidFill>
                  <a:srgbClr val="171717"/>
                </a:solidFill>
                <a:latin typeface="Microsoft YaHei"/>
                <a:cs typeface="Microsoft YaHei"/>
              </a:rPr>
              <a:t>)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发生所包含的熵，减去X单独发生包含的熵：在  X发生的前提下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，Y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发生“新”带来的熵</a:t>
            </a:r>
            <a:endParaRPr sz="24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15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该式子定义</a:t>
            </a:r>
            <a:r>
              <a:rPr sz="2400" spc="-10" dirty="0">
                <a:solidFill>
                  <a:srgbClr val="171717"/>
                </a:solidFill>
                <a:latin typeface="Microsoft YaHei"/>
                <a:cs typeface="Microsoft YaHei"/>
              </a:rPr>
              <a:t>为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X发生前提下，Y的熵：</a:t>
            </a:r>
            <a:endParaRPr sz="2400">
              <a:latin typeface="Microsoft YaHei"/>
              <a:cs typeface="Microsoft YaHei"/>
            </a:endParaRPr>
          </a:p>
          <a:p>
            <a:pPr marL="832485">
              <a:lnSpc>
                <a:spcPct val="100000"/>
              </a:lnSpc>
              <a:spcBef>
                <a:spcPts val="1555"/>
              </a:spcBef>
            </a:pPr>
            <a:r>
              <a:rPr sz="2000" dirty="0">
                <a:solidFill>
                  <a:srgbClr val="6FAC46"/>
                </a:solidFill>
                <a:latin typeface="Verdana"/>
                <a:cs typeface="Verdana"/>
              </a:rPr>
              <a:t>−</a:t>
            </a:r>
            <a:r>
              <a:rPr sz="2000" spc="195" dirty="0">
                <a:solidFill>
                  <a:srgbClr val="6FAC46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条件熵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H(Y|X)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14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目标任务与主要内容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669174"/>
            <a:ext cx="4678045" cy="3607435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8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复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习</a:t>
            </a:r>
            <a:r>
              <a:rPr sz="2800" spc="-10" dirty="0">
                <a:solidFill>
                  <a:srgbClr val="FF0000"/>
                </a:solidFill>
                <a:latin typeface="Microsoft YaHei"/>
                <a:cs typeface="Microsoft YaHei"/>
              </a:rPr>
              <a:t>信息熵</a:t>
            </a:r>
            <a:endParaRPr sz="2800" dirty="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54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熵、联合熵、条件熵、互信息</a:t>
            </a:r>
            <a:endParaRPr sz="2400" dirty="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158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FF0000"/>
                </a:solidFill>
                <a:latin typeface="Microsoft YaHei"/>
                <a:cs typeface="Microsoft YaHei"/>
              </a:rPr>
              <a:t>决策</a:t>
            </a:r>
            <a:r>
              <a:rPr sz="2800" spc="-5" dirty="0">
                <a:solidFill>
                  <a:srgbClr val="FF0000"/>
                </a:solidFill>
                <a:latin typeface="Microsoft YaHei"/>
                <a:cs typeface="Microsoft YaHei"/>
              </a:rPr>
              <a:t>树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学习算法</a:t>
            </a:r>
            <a:endParaRPr sz="2800" dirty="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54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信息增益</a:t>
            </a:r>
            <a:endParaRPr sz="2400" dirty="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44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ID3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、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C4.5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、</a:t>
            </a:r>
            <a:r>
              <a:rPr sz="2400" spc="-15" dirty="0">
                <a:solidFill>
                  <a:srgbClr val="171717"/>
                </a:solidFill>
                <a:latin typeface="Microsoft YaHei"/>
                <a:cs typeface="Microsoft YaHei"/>
              </a:rPr>
              <a:t>CART</a:t>
            </a:r>
            <a:endParaRPr sz="2400" dirty="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158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FF0000"/>
                </a:solidFill>
                <a:latin typeface="Microsoft YaHei"/>
                <a:cs typeface="Microsoft YaHei"/>
              </a:rPr>
              <a:t>Bagging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与</a:t>
            </a:r>
            <a:r>
              <a:rPr sz="2800" spc="-5" dirty="0">
                <a:solidFill>
                  <a:srgbClr val="FF0000"/>
                </a:solidFill>
                <a:latin typeface="Microsoft YaHei"/>
                <a:cs typeface="Microsoft YaHei"/>
              </a:rPr>
              <a:t>随机森林</a:t>
            </a:r>
            <a:endParaRPr sz="2800" dirty="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14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推导条件熵的定义式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9114" y="2576760"/>
            <a:ext cx="1518285" cy="2952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390015" algn="l"/>
              </a:tabLst>
            </a:pPr>
            <a:r>
              <a:rPr sz="1750" spc="229" dirty="0">
                <a:latin typeface="Symbol"/>
                <a:cs typeface="Symbol"/>
              </a:rPr>
              <a:t></a:t>
            </a:r>
            <a:r>
              <a:rPr sz="1750" spc="229" dirty="0">
                <a:latin typeface="Times New Roman"/>
                <a:cs typeface="Times New Roman"/>
              </a:rPr>
              <a:t>	</a:t>
            </a:r>
            <a:r>
              <a:rPr sz="1750" spc="229" dirty="0">
                <a:latin typeface="Symbol"/>
                <a:cs typeface="Symbol"/>
              </a:rPr>
              <a:t>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59114" y="2164286"/>
            <a:ext cx="1518285" cy="2952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390015" algn="l"/>
              </a:tabLst>
            </a:pPr>
            <a:r>
              <a:rPr sz="1750" spc="229" dirty="0">
                <a:latin typeface="Symbol"/>
                <a:cs typeface="Symbol"/>
              </a:rPr>
              <a:t></a:t>
            </a:r>
            <a:r>
              <a:rPr sz="1750" spc="229" dirty="0">
                <a:latin typeface="Times New Roman"/>
                <a:cs typeface="Times New Roman"/>
              </a:rPr>
              <a:t>	</a:t>
            </a:r>
            <a:r>
              <a:rPr sz="1750" spc="229" dirty="0">
                <a:latin typeface="Symbol"/>
                <a:cs typeface="Symbol"/>
              </a:rPr>
              <a:t>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33980" y="2640676"/>
            <a:ext cx="103505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i="1" spc="165" dirty="0">
                <a:latin typeface="Times New Roman"/>
                <a:cs typeface="Times New Roman"/>
              </a:rPr>
              <a:t>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16617" y="3882019"/>
            <a:ext cx="259715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i="1" spc="170" dirty="0">
                <a:latin typeface="Times New Roman"/>
                <a:cs typeface="Times New Roman"/>
              </a:rPr>
              <a:t>x</a:t>
            </a:r>
            <a:r>
              <a:rPr sz="1000" spc="170" dirty="0">
                <a:latin typeface="Times New Roman"/>
                <a:cs typeface="Times New Roman"/>
              </a:rPr>
              <a:t>,</a:t>
            </a:r>
            <a:r>
              <a:rPr sz="1000" spc="-130" dirty="0">
                <a:latin typeface="Times New Roman"/>
                <a:cs typeface="Times New Roman"/>
              </a:rPr>
              <a:t> </a:t>
            </a:r>
            <a:r>
              <a:rPr sz="1000" i="1" spc="165" dirty="0">
                <a:latin typeface="Times New Roman"/>
                <a:cs typeface="Times New Roman"/>
              </a:rPr>
              <a:t>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16617" y="3211323"/>
            <a:ext cx="2994660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747645" algn="l"/>
              </a:tabLst>
            </a:pPr>
            <a:r>
              <a:rPr sz="1000" i="1" spc="170" dirty="0">
                <a:latin typeface="Times New Roman"/>
                <a:cs typeface="Times New Roman"/>
              </a:rPr>
              <a:t>x</a:t>
            </a:r>
            <a:r>
              <a:rPr sz="1000" spc="170" dirty="0">
                <a:latin typeface="Times New Roman"/>
                <a:cs typeface="Times New Roman"/>
              </a:rPr>
              <a:t>,</a:t>
            </a:r>
            <a:r>
              <a:rPr sz="1000" spc="-70" dirty="0">
                <a:latin typeface="Times New Roman"/>
                <a:cs typeface="Times New Roman"/>
              </a:rPr>
              <a:t> </a:t>
            </a:r>
            <a:r>
              <a:rPr sz="1000" i="1" spc="165" dirty="0">
                <a:latin typeface="Times New Roman"/>
                <a:cs typeface="Times New Roman"/>
              </a:rPr>
              <a:t>y	</a:t>
            </a:r>
            <a:r>
              <a:rPr sz="1000" i="1" spc="170" dirty="0">
                <a:latin typeface="Times New Roman"/>
                <a:cs typeface="Times New Roman"/>
              </a:rPr>
              <a:t>x</a:t>
            </a:r>
            <a:r>
              <a:rPr sz="1000" spc="170" dirty="0">
                <a:latin typeface="Times New Roman"/>
                <a:cs typeface="Times New Roman"/>
              </a:rPr>
              <a:t>,</a:t>
            </a:r>
            <a:r>
              <a:rPr sz="1000" spc="-125" dirty="0">
                <a:latin typeface="Times New Roman"/>
                <a:cs typeface="Times New Roman"/>
              </a:rPr>
              <a:t> </a:t>
            </a:r>
            <a:r>
              <a:rPr sz="1000" i="1" spc="165" dirty="0">
                <a:latin typeface="Times New Roman"/>
                <a:cs typeface="Times New Roman"/>
              </a:rPr>
              <a:t>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16617" y="2640676"/>
            <a:ext cx="2918460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827020" algn="l"/>
              </a:tabLst>
            </a:pPr>
            <a:r>
              <a:rPr sz="1000" i="1" spc="250" dirty="0">
                <a:latin typeface="Times New Roman"/>
                <a:cs typeface="Times New Roman"/>
              </a:rPr>
              <a:t>x</a:t>
            </a:r>
            <a:r>
              <a:rPr sz="1000" spc="90" dirty="0">
                <a:latin typeface="Times New Roman"/>
                <a:cs typeface="Times New Roman"/>
              </a:rPr>
              <a:t>,</a:t>
            </a:r>
            <a:r>
              <a:rPr sz="1000" spc="-70" dirty="0">
                <a:latin typeface="Times New Roman"/>
                <a:cs typeface="Times New Roman"/>
              </a:rPr>
              <a:t> </a:t>
            </a:r>
            <a:r>
              <a:rPr sz="1000" i="1" spc="165" dirty="0">
                <a:latin typeface="Times New Roman"/>
                <a:cs typeface="Times New Roman"/>
              </a:rPr>
              <a:t>y</a:t>
            </a:r>
            <a:r>
              <a:rPr sz="1000" i="1" dirty="0">
                <a:latin typeface="Times New Roman"/>
                <a:cs typeface="Times New Roman"/>
              </a:rPr>
              <a:t>	</a:t>
            </a:r>
            <a:r>
              <a:rPr sz="1000" i="1" spc="165" dirty="0">
                <a:latin typeface="Times New Roman"/>
                <a:cs typeface="Times New Roman"/>
              </a:rPr>
              <a:t>x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0218" y="3971012"/>
            <a:ext cx="3047365" cy="64643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sz="1750" spc="330" dirty="0">
                <a:latin typeface="Symbol"/>
                <a:cs typeface="Symbol"/>
              </a:rPr>
              <a:t></a:t>
            </a:r>
            <a:r>
              <a:rPr sz="1750" spc="105" dirty="0">
                <a:latin typeface="Times New Roman"/>
                <a:cs typeface="Times New Roman"/>
              </a:rPr>
              <a:t> </a:t>
            </a:r>
            <a:r>
              <a:rPr sz="1750" spc="509" dirty="0">
                <a:latin typeface="Symbol"/>
                <a:cs typeface="Symbol"/>
              </a:rPr>
              <a:t></a:t>
            </a:r>
            <a:r>
              <a:rPr sz="3975" spc="765" baseline="-8385" dirty="0">
                <a:latin typeface="Symbol"/>
                <a:cs typeface="Symbol"/>
              </a:rPr>
              <a:t></a:t>
            </a:r>
            <a:r>
              <a:rPr sz="3975" spc="-89" baseline="-8385" dirty="0">
                <a:latin typeface="Times New Roman"/>
                <a:cs typeface="Times New Roman"/>
              </a:rPr>
              <a:t> </a:t>
            </a:r>
            <a:r>
              <a:rPr sz="1750" i="1" spc="300" dirty="0">
                <a:latin typeface="Times New Roman"/>
                <a:cs typeface="Times New Roman"/>
              </a:rPr>
              <a:t>p</a:t>
            </a:r>
            <a:r>
              <a:rPr sz="1750" spc="300" dirty="0">
                <a:latin typeface="Times New Roman"/>
                <a:cs typeface="Times New Roman"/>
              </a:rPr>
              <a:t>(</a:t>
            </a:r>
            <a:r>
              <a:rPr sz="1750" i="1" spc="300" dirty="0">
                <a:latin typeface="Times New Roman"/>
                <a:cs typeface="Times New Roman"/>
              </a:rPr>
              <a:t>x</a:t>
            </a:r>
            <a:r>
              <a:rPr sz="1750" spc="300" dirty="0">
                <a:latin typeface="Times New Roman"/>
                <a:cs typeface="Times New Roman"/>
              </a:rPr>
              <a:t>,</a:t>
            </a:r>
            <a:r>
              <a:rPr sz="1750" spc="70" dirty="0">
                <a:latin typeface="Times New Roman"/>
                <a:cs typeface="Times New Roman"/>
              </a:rPr>
              <a:t> </a:t>
            </a:r>
            <a:r>
              <a:rPr sz="1750" i="1" spc="285" dirty="0">
                <a:latin typeface="Times New Roman"/>
                <a:cs typeface="Times New Roman"/>
              </a:rPr>
              <a:t>y</a:t>
            </a:r>
            <a:r>
              <a:rPr sz="1750" spc="285" dirty="0">
                <a:latin typeface="Times New Roman"/>
                <a:cs typeface="Times New Roman"/>
              </a:rPr>
              <a:t>)</a:t>
            </a:r>
            <a:r>
              <a:rPr sz="1750" spc="-160" dirty="0">
                <a:latin typeface="Times New Roman"/>
                <a:cs typeface="Times New Roman"/>
              </a:rPr>
              <a:t> </a:t>
            </a:r>
            <a:r>
              <a:rPr sz="1750" spc="155" dirty="0">
                <a:latin typeface="Times New Roman"/>
                <a:cs typeface="Times New Roman"/>
              </a:rPr>
              <a:t>log</a:t>
            </a:r>
            <a:r>
              <a:rPr sz="1750" spc="495" dirty="0">
                <a:latin typeface="Times New Roman"/>
                <a:cs typeface="Times New Roman"/>
              </a:rPr>
              <a:t> </a:t>
            </a:r>
            <a:r>
              <a:rPr sz="1750" i="1" spc="285" dirty="0">
                <a:latin typeface="Times New Roman"/>
                <a:cs typeface="Times New Roman"/>
              </a:rPr>
              <a:t>p</a:t>
            </a:r>
            <a:r>
              <a:rPr sz="1750" spc="285" dirty="0">
                <a:latin typeface="Times New Roman"/>
                <a:cs typeface="Times New Roman"/>
              </a:rPr>
              <a:t>(</a:t>
            </a:r>
            <a:r>
              <a:rPr sz="1750" spc="-160" dirty="0">
                <a:latin typeface="Times New Roman"/>
                <a:cs typeface="Times New Roman"/>
              </a:rPr>
              <a:t> </a:t>
            </a:r>
            <a:r>
              <a:rPr sz="1750" i="1" spc="270" dirty="0">
                <a:latin typeface="Times New Roman"/>
                <a:cs typeface="Times New Roman"/>
              </a:rPr>
              <a:t>y</a:t>
            </a:r>
            <a:r>
              <a:rPr sz="1750" i="1" spc="25" dirty="0">
                <a:latin typeface="Times New Roman"/>
                <a:cs typeface="Times New Roman"/>
              </a:rPr>
              <a:t> </a:t>
            </a:r>
            <a:r>
              <a:rPr sz="1750" spc="120" dirty="0">
                <a:latin typeface="Times New Roman"/>
                <a:cs typeface="Times New Roman"/>
              </a:rPr>
              <a:t>|</a:t>
            </a:r>
            <a:r>
              <a:rPr sz="1750" spc="114" dirty="0">
                <a:latin typeface="Times New Roman"/>
                <a:cs typeface="Times New Roman"/>
              </a:rPr>
              <a:t> </a:t>
            </a:r>
            <a:r>
              <a:rPr sz="1750" i="1" spc="265" dirty="0">
                <a:latin typeface="Times New Roman"/>
                <a:cs typeface="Times New Roman"/>
              </a:rPr>
              <a:t>x</a:t>
            </a:r>
            <a:r>
              <a:rPr sz="1750" spc="265" dirty="0">
                <a:latin typeface="Times New Roman"/>
                <a:cs typeface="Times New Roman"/>
              </a:rPr>
              <a:t>)</a:t>
            </a:r>
            <a:endParaRPr sz="1750">
              <a:latin typeface="Times New Roman"/>
              <a:cs typeface="Times New Roman"/>
            </a:endParaRPr>
          </a:p>
          <a:p>
            <a:pPr marL="488950">
              <a:lnSpc>
                <a:spcPct val="100000"/>
              </a:lnSpc>
              <a:spcBef>
                <a:spcPts val="165"/>
              </a:spcBef>
            </a:pPr>
            <a:r>
              <a:rPr sz="1000" i="1" spc="170" dirty="0">
                <a:latin typeface="Times New Roman"/>
                <a:cs typeface="Times New Roman"/>
              </a:rPr>
              <a:t>x</a:t>
            </a:r>
            <a:r>
              <a:rPr sz="1000" spc="170" dirty="0">
                <a:latin typeface="Times New Roman"/>
                <a:cs typeface="Times New Roman"/>
              </a:rPr>
              <a:t>,</a:t>
            </a:r>
            <a:r>
              <a:rPr sz="1000" spc="-75" dirty="0">
                <a:latin typeface="Times New Roman"/>
                <a:cs typeface="Times New Roman"/>
              </a:rPr>
              <a:t> </a:t>
            </a:r>
            <a:r>
              <a:rPr sz="1000" i="1" spc="165" dirty="0">
                <a:latin typeface="Times New Roman"/>
                <a:cs typeface="Times New Roman"/>
              </a:rPr>
              <a:t>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42359" y="3749433"/>
            <a:ext cx="548005" cy="2952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50" i="1" spc="370" dirty="0">
                <a:latin typeface="Times New Roman"/>
                <a:cs typeface="Times New Roman"/>
              </a:rPr>
              <a:t>p</a:t>
            </a:r>
            <a:r>
              <a:rPr sz="1750" spc="375" dirty="0">
                <a:latin typeface="Times New Roman"/>
                <a:cs typeface="Times New Roman"/>
              </a:rPr>
              <a:t>(</a:t>
            </a:r>
            <a:r>
              <a:rPr sz="1750" i="1" spc="330" dirty="0">
                <a:latin typeface="Times New Roman"/>
                <a:cs typeface="Times New Roman"/>
              </a:rPr>
              <a:t>x</a:t>
            </a:r>
            <a:r>
              <a:rPr sz="1750" spc="200" dirty="0">
                <a:latin typeface="Times New Roman"/>
                <a:cs typeface="Times New Roman"/>
              </a:rPr>
              <a:t>)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40218" y="3460898"/>
            <a:ext cx="3016250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750" spc="330" dirty="0">
                <a:latin typeface="Symbol"/>
                <a:cs typeface="Symbol"/>
              </a:rPr>
              <a:t></a:t>
            </a:r>
            <a:r>
              <a:rPr sz="1750" spc="105" dirty="0">
                <a:latin typeface="Times New Roman"/>
                <a:cs typeface="Times New Roman"/>
              </a:rPr>
              <a:t> </a:t>
            </a:r>
            <a:r>
              <a:rPr sz="1750" spc="509" dirty="0">
                <a:latin typeface="Symbol"/>
                <a:cs typeface="Symbol"/>
              </a:rPr>
              <a:t></a:t>
            </a:r>
            <a:r>
              <a:rPr sz="3975" spc="765" baseline="-8385" dirty="0">
                <a:latin typeface="Symbol"/>
                <a:cs typeface="Symbol"/>
              </a:rPr>
              <a:t></a:t>
            </a:r>
            <a:r>
              <a:rPr sz="3975" spc="-97" baseline="-8385" dirty="0">
                <a:latin typeface="Times New Roman"/>
                <a:cs typeface="Times New Roman"/>
              </a:rPr>
              <a:t> </a:t>
            </a:r>
            <a:r>
              <a:rPr sz="1750" i="1" spc="300" dirty="0">
                <a:latin typeface="Times New Roman"/>
                <a:cs typeface="Times New Roman"/>
              </a:rPr>
              <a:t>p</a:t>
            </a:r>
            <a:r>
              <a:rPr sz="1750" spc="300" dirty="0">
                <a:latin typeface="Times New Roman"/>
                <a:cs typeface="Times New Roman"/>
              </a:rPr>
              <a:t>(</a:t>
            </a:r>
            <a:r>
              <a:rPr sz="1750" i="1" spc="300" dirty="0">
                <a:latin typeface="Times New Roman"/>
                <a:cs typeface="Times New Roman"/>
              </a:rPr>
              <a:t>x</a:t>
            </a:r>
            <a:r>
              <a:rPr sz="1750" spc="300" dirty="0">
                <a:latin typeface="Times New Roman"/>
                <a:cs typeface="Times New Roman"/>
              </a:rPr>
              <a:t>,</a:t>
            </a:r>
            <a:r>
              <a:rPr sz="1750" spc="70" dirty="0">
                <a:latin typeface="Times New Roman"/>
                <a:cs typeface="Times New Roman"/>
              </a:rPr>
              <a:t> </a:t>
            </a:r>
            <a:r>
              <a:rPr sz="1750" i="1" spc="285" dirty="0">
                <a:latin typeface="Times New Roman"/>
                <a:cs typeface="Times New Roman"/>
              </a:rPr>
              <a:t>y</a:t>
            </a:r>
            <a:r>
              <a:rPr sz="1750" spc="285" dirty="0">
                <a:latin typeface="Times New Roman"/>
                <a:cs typeface="Times New Roman"/>
              </a:rPr>
              <a:t>)</a:t>
            </a:r>
            <a:r>
              <a:rPr sz="1750" spc="-160" dirty="0">
                <a:latin typeface="Times New Roman"/>
                <a:cs typeface="Times New Roman"/>
              </a:rPr>
              <a:t> </a:t>
            </a:r>
            <a:r>
              <a:rPr sz="1750" spc="155" dirty="0">
                <a:latin typeface="Times New Roman"/>
                <a:cs typeface="Times New Roman"/>
              </a:rPr>
              <a:t>log</a:t>
            </a:r>
            <a:r>
              <a:rPr sz="2625" u="sng" spc="1012" baseline="349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25" i="1" u="sng" spc="450" baseline="349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</a:t>
            </a:r>
            <a:r>
              <a:rPr sz="2625" u="sng" spc="450" baseline="349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625" i="1" u="sng" spc="450" baseline="349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r>
              <a:rPr sz="2625" u="sng" spc="450" baseline="349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,</a:t>
            </a:r>
            <a:r>
              <a:rPr sz="2625" u="sng" spc="104" baseline="349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25" i="1" u="sng" spc="419" baseline="349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y</a:t>
            </a:r>
            <a:r>
              <a:rPr sz="2625" u="sng" spc="419" baseline="349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2625" baseline="3492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40218" y="2790221"/>
            <a:ext cx="5444490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750" spc="330" dirty="0">
                <a:latin typeface="Symbol"/>
                <a:cs typeface="Symbol"/>
              </a:rPr>
              <a:t></a:t>
            </a:r>
            <a:r>
              <a:rPr sz="1750" spc="110" dirty="0">
                <a:latin typeface="Times New Roman"/>
                <a:cs typeface="Times New Roman"/>
              </a:rPr>
              <a:t> </a:t>
            </a:r>
            <a:r>
              <a:rPr sz="1750" spc="509" dirty="0">
                <a:latin typeface="Symbol"/>
                <a:cs typeface="Symbol"/>
              </a:rPr>
              <a:t></a:t>
            </a:r>
            <a:r>
              <a:rPr sz="3975" spc="765" baseline="-8385" dirty="0">
                <a:latin typeface="Symbol"/>
                <a:cs typeface="Symbol"/>
              </a:rPr>
              <a:t></a:t>
            </a:r>
            <a:r>
              <a:rPr sz="3975" spc="-82" baseline="-8385" dirty="0">
                <a:latin typeface="Times New Roman"/>
                <a:cs typeface="Times New Roman"/>
              </a:rPr>
              <a:t> </a:t>
            </a:r>
            <a:r>
              <a:rPr sz="1750" i="1" spc="300" dirty="0">
                <a:latin typeface="Times New Roman"/>
                <a:cs typeface="Times New Roman"/>
              </a:rPr>
              <a:t>p</a:t>
            </a:r>
            <a:r>
              <a:rPr sz="1750" spc="300" dirty="0">
                <a:latin typeface="Times New Roman"/>
                <a:cs typeface="Times New Roman"/>
              </a:rPr>
              <a:t>(</a:t>
            </a:r>
            <a:r>
              <a:rPr sz="1750" i="1" spc="300" dirty="0">
                <a:latin typeface="Times New Roman"/>
                <a:cs typeface="Times New Roman"/>
              </a:rPr>
              <a:t>x</a:t>
            </a:r>
            <a:r>
              <a:rPr sz="1750" spc="300" dirty="0">
                <a:latin typeface="Times New Roman"/>
                <a:cs typeface="Times New Roman"/>
              </a:rPr>
              <a:t>,</a:t>
            </a:r>
            <a:r>
              <a:rPr sz="1750" spc="75" dirty="0">
                <a:latin typeface="Times New Roman"/>
                <a:cs typeface="Times New Roman"/>
              </a:rPr>
              <a:t> </a:t>
            </a:r>
            <a:r>
              <a:rPr sz="1750" i="1" spc="285" dirty="0">
                <a:latin typeface="Times New Roman"/>
                <a:cs typeface="Times New Roman"/>
              </a:rPr>
              <a:t>y</a:t>
            </a:r>
            <a:r>
              <a:rPr sz="1750" spc="285" dirty="0">
                <a:latin typeface="Times New Roman"/>
                <a:cs typeface="Times New Roman"/>
              </a:rPr>
              <a:t>)</a:t>
            </a:r>
            <a:r>
              <a:rPr sz="1750" spc="-155" dirty="0">
                <a:latin typeface="Times New Roman"/>
                <a:cs typeface="Times New Roman"/>
              </a:rPr>
              <a:t> </a:t>
            </a:r>
            <a:r>
              <a:rPr sz="1750" spc="155" dirty="0">
                <a:latin typeface="Times New Roman"/>
                <a:cs typeface="Times New Roman"/>
              </a:rPr>
              <a:t>log</a:t>
            </a:r>
            <a:r>
              <a:rPr sz="1750" spc="500" dirty="0">
                <a:latin typeface="Times New Roman"/>
                <a:cs typeface="Times New Roman"/>
              </a:rPr>
              <a:t> </a:t>
            </a:r>
            <a:r>
              <a:rPr sz="1750" i="1" spc="295" dirty="0">
                <a:latin typeface="Times New Roman"/>
                <a:cs typeface="Times New Roman"/>
              </a:rPr>
              <a:t>p</a:t>
            </a:r>
            <a:r>
              <a:rPr sz="1750" spc="295" dirty="0">
                <a:latin typeface="Times New Roman"/>
                <a:cs typeface="Times New Roman"/>
              </a:rPr>
              <a:t>(</a:t>
            </a:r>
            <a:r>
              <a:rPr sz="1750" i="1" spc="295" dirty="0">
                <a:latin typeface="Times New Roman"/>
                <a:cs typeface="Times New Roman"/>
              </a:rPr>
              <a:t>x</a:t>
            </a:r>
            <a:r>
              <a:rPr sz="1750" spc="295" dirty="0">
                <a:latin typeface="Times New Roman"/>
                <a:cs typeface="Times New Roman"/>
              </a:rPr>
              <a:t>,</a:t>
            </a:r>
            <a:r>
              <a:rPr sz="1750" spc="80" dirty="0">
                <a:latin typeface="Times New Roman"/>
                <a:cs typeface="Times New Roman"/>
              </a:rPr>
              <a:t> </a:t>
            </a:r>
            <a:r>
              <a:rPr sz="1750" i="1" spc="280" dirty="0">
                <a:latin typeface="Times New Roman"/>
                <a:cs typeface="Times New Roman"/>
              </a:rPr>
              <a:t>y</a:t>
            </a:r>
            <a:r>
              <a:rPr sz="1750" spc="280" dirty="0">
                <a:latin typeface="Times New Roman"/>
                <a:cs typeface="Times New Roman"/>
              </a:rPr>
              <a:t>)</a:t>
            </a:r>
            <a:r>
              <a:rPr sz="1750" spc="-50" dirty="0">
                <a:latin typeface="Times New Roman"/>
                <a:cs typeface="Times New Roman"/>
              </a:rPr>
              <a:t> </a:t>
            </a:r>
            <a:r>
              <a:rPr sz="1750" spc="530" dirty="0">
                <a:latin typeface="Symbol"/>
                <a:cs typeface="Symbol"/>
              </a:rPr>
              <a:t></a:t>
            </a:r>
            <a:r>
              <a:rPr sz="3975" spc="794" baseline="-8385" dirty="0">
                <a:latin typeface="Symbol"/>
                <a:cs typeface="Symbol"/>
              </a:rPr>
              <a:t></a:t>
            </a:r>
            <a:r>
              <a:rPr sz="3975" spc="-75" baseline="-8385" dirty="0">
                <a:latin typeface="Times New Roman"/>
                <a:cs typeface="Times New Roman"/>
              </a:rPr>
              <a:t> </a:t>
            </a:r>
            <a:r>
              <a:rPr sz="1750" i="1" spc="300" dirty="0">
                <a:latin typeface="Times New Roman"/>
                <a:cs typeface="Times New Roman"/>
              </a:rPr>
              <a:t>p</a:t>
            </a:r>
            <a:r>
              <a:rPr sz="1750" spc="300" dirty="0">
                <a:latin typeface="Times New Roman"/>
                <a:cs typeface="Times New Roman"/>
              </a:rPr>
              <a:t>(</a:t>
            </a:r>
            <a:r>
              <a:rPr sz="1750" i="1" spc="300" dirty="0">
                <a:latin typeface="Times New Roman"/>
                <a:cs typeface="Times New Roman"/>
              </a:rPr>
              <a:t>x</a:t>
            </a:r>
            <a:r>
              <a:rPr sz="1750" spc="300" dirty="0">
                <a:latin typeface="Times New Roman"/>
                <a:cs typeface="Times New Roman"/>
              </a:rPr>
              <a:t>,</a:t>
            </a:r>
            <a:r>
              <a:rPr sz="1750" spc="70" dirty="0">
                <a:latin typeface="Times New Roman"/>
                <a:cs typeface="Times New Roman"/>
              </a:rPr>
              <a:t> </a:t>
            </a:r>
            <a:r>
              <a:rPr sz="1750" i="1" spc="285" dirty="0">
                <a:latin typeface="Times New Roman"/>
                <a:cs typeface="Times New Roman"/>
              </a:rPr>
              <a:t>y</a:t>
            </a:r>
            <a:r>
              <a:rPr sz="1750" spc="285" dirty="0">
                <a:latin typeface="Times New Roman"/>
                <a:cs typeface="Times New Roman"/>
              </a:rPr>
              <a:t>)</a:t>
            </a:r>
            <a:r>
              <a:rPr sz="1750" spc="-155" dirty="0">
                <a:latin typeface="Times New Roman"/>
                <a:cs typeface="Times New Roman"/>
              </a:rPr>
              <a:t> </a:t>
            </a:r>
            <a:r>
              <a:rPr sz="1750" spc="155" dirty="0">
                <a:latin typeface="Times New Roman"/>
                <a:cs typeface="Times New Roman"/>
              </a:rPr>
              <a:t>log</a:t>
            </a:r>
            <a:r>
              <a:rPr sz="1750" spc="505" dirty="0">
                <a:latin typeface="Times New Roman"/>
                <a:cs typeface="Times New Roman"/>
              </a:rPr>
              <a:t> </a:t>
            </a:r>
            <a:r>
              <a:rPr sz="1750" i="1" spc="320" dirty="0">
                <a:latin typeface="Times New Roman"/>
                <a:cs typeface="Times New Roman"/>
              </a:rPr>
              <a:t>p</a:t>
            </a:r>
            <a:r>
              <a:rPr sz="1750" spc="320" dirty="0">
                <a:latin typeface="Times New Roman"/>
                <a:cs typeface="Times New Roman"/>
              </a:rPr>
              <a:t>(</a:t>
            </a:r>
            <a:r>
              <a:rPr sz="1750" i="1" spc="320" dirty="0">
                <a:latin typeface="Times New Roman"/>
                <a:cs typeface="Times New Roman"/>
              </a:rPr>
              <a:t>x</a:t>
            </a:r>
            <a:r>
              <a:rPr sz="1750" spc="320" dirty="0">
                <a:latin typeface="Times New Roman"/>
                <a:cs typeface="Times New Roman"/>
              </a:rPr>
              <a:t>)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40218" y="2219163"/>
            <a:ext cx="6085205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750" spc="330" dirty="0">
                <a:latin typeface="Symbol"/>
                <a:cs typeface="Symbol"/>
              </a:rPr>
              <a:t></a:t>
            </a:r>
            <a:r>
              <a:rPr sz="1750" spc="110" dirty="0">
                <a:latin typeface="Times New Roman"/>
                <a:cs typeface="Times New Roman"/>
              </a:rPr>
              <a:t> </a:t>
            </a:r>
            <a:r>
              <a:rPr sz="1750" spc="509" dirty="0">
                <a:latin typeface="Symbol"/>
                <a:cs typeface="Symbol"/>
              </a:rPr>
              <a:t></a:t>
            </a:r>
            <a:r>
              <a:rPr sz="3975" spc="765" baseline="-8385" dirty="0">
                <a:latin typeface="Symbol"/>
                <a:cs typeface="Symbol"/>
              </a:rPr>
              <a:t></a:t>
            </a:r>
            <a:r>
              <a:rPr sz="3975" spc="-75" baseline="-8385" dirty="0">
                <a:latin typeface="Times New Roman"/>
                <a:cs typeface="Times New Roman"/>
              </a:rPr>
              <a:t> </a:t>
            </a:r>
            <a:r>
              <a:rPr sz="1750" i="1" spc="300" dirty="0">
                <a:latin typeface="Times New Roman"/>
                <a:cs typeface="Times New Roman"/>
              </a:rPr>
              <a:t>p</a:t>
            </a:r>
            <a:r>
              <a:rPr sz="1750" spc="300" dirty="0">
                <a:latin typeface="Times New Roman"/>
                <a:cs typeface="Times New Roman"/>
              </a:rPr>
              <a:t>(</a:t>
            </a:r>
            <a:r>
              <a:rPr sz="1750" i="1" spc="300" dirty="0">
                <a:latin typeface="Times New Roman"/>
                <a:cs typeface="Times New Roman"/>
              </a:rPr>
              <a:t>x</a:t>
            </a:r>
            <a:r>
              <a:rPr sz="1750" spc="300" dirty="0">
                <a:latin typeface="Times New Roman"/>
                <a:cs typeface="Times New Roman"/>
              </a:rPr>
              <a:t>,</a:t>
            </a:r>
            <a:r>
              <a:rPr sz="1750" spc="75" dirty="0">
                <a:latin typeface="Times New Roman"/>
                <a:cs typeface="Times New Roman"/>
              </a:rPr>
              <a:t> </a:t>
            </a:r>
            <a:r>
              <a:rPr sz="1750" i="1" spc="285" dirty="0">
                <a:latin typeface="Times New Roman"/>
                <a:cs typeface="Times New Roman"/>
              </a:rPr>
              <a:t>y</a:t>
            </a:r>
            <a:r>
              <a:rPr sz="1750" spc="285" dirty="0">
                <a:latin typeface="Times New Roman"/>
                <a:cs typeface="Times New Roman"/>
              </a:rPr>
              <a:t>)</a:t>
            </a:r>
            <a:r>
              <a:rPr sz="1750" spc="-160" dirty="0">
                <a:latin typeface="Times New Roman"/>
                <a:cs typeface="Times New Roman"/>
              </a:rPr>
              <a:t> </a:t>
            </a:r>
            <a:r>
              <a:rPr sz="1750" spc="155" dirty="0">
                <a:latin typeface="Times New Roman"/>
                <a:cs typeface="Times New Roman"/>
              </a:rPr>
              <a:t>log</a:t>
            </a:r>
            <a:r>
              <a:rPr sz="1750" spc="505" dirty="0">
                <a:latin typeface="Times New Roman"/>
                <a:cs typeface="Times New Roman"/>
              </a:rPr>
              <a:t> </a:t>
            </a:r>
            <a:r>
              <a:rPr sz="1750" i="1" spc="295" dirty="0">
                <a:latin typeface="Times New Roman"/>
                <a:cs typeface="Times New Roman"/>
              </a:rPr>
              <a:t>p</a:t>
            </a:r>
            <a:r>
              <a:rPr sz="1750" spc="295" dirty="0">
                <a:latin typeface="Times New Roman"/>
                <a:cs typeface="Times New Roman"/>
              </a:rPr>
              <a:t>(</a:t>
            </a:r>
            <a:r>
              <a:rPr sz="1750" i="1" spc="295" dirty="0">
                <a:latin typeface="Times New Roman"/>
                <a:cs typeface="Times New Roman"/>
              </a:rPr>
              <a:t>x</a:t>
            </a:r>
            <a:r>
              <a:rPr sz="1750" spc="295" dirty="0">
                <a:latin typeface="Times New Roman"/>
                <a:cs typeface="Times New Roman"/>
              </a:rPr>
              <a:t>,</a:t>
            </a:r>
            <a:r>
              <a:rPr sz="1750" spc="80" dirty="0">
                <a:latin typeface="Times New Roman"/>
                <a:cs typeface="Times New Roman"/>
              </a:rPr>
              <a:t> </a:t>
            </a:r>
            <a:r>
              <a:rPr sz="1750" i="1" spc="280" dirty="0">
                <a:latin typeface="Times New Roman"/>
                <a:cs typeface="Times New Roman"/>
              </a:rPr>
              <a:t>y</a:t>
            </a:r>
            <a:r>
              <a:rPr sz="1750" spc="280" dirty="0">
                <a:latin typeface="Times New Roman"/>
                <a:cs typeface="Times New Roman"/>
              </a:rPr>
              <a:t>)</a:t>
            </a:r>
            <a:r>
              <a:rPr sz="1750" spc="-45" dirty="0">
                <a:latin typeface="Times New Roman"/>
                <a:cs typeface="Times New Roman"/>
              </a:rPr>
              <a:t> </a:t>
            </a:r>
            <a:r>
              <a:rPr sz="1750" spc="605" dirty="0">
                <a:latin typeface="Symbol"/>
                <a:cs typeface="Symbol"/>
              </a:rPr>
              <a:t></a:t>
            </a:r>
            <a:r>
              <a:rPr sz="3975" spc="907" baseline="-8385" dirty="0">
                <a:latin typeface="Symbol"/>
                <a:cs typeface="Symbol"/>
              </a:rPr>
              <a:t></a:t>
            </a:r>
            <a:r>
              <a:rPr sz="2625" spc="907" baseline="6349" dirty="0">
                <a:latin typeface="Symbol"/>
                <a:cs typeface="Symbol"/>
              </a:rPr>
              <a:t></a:t>
            </a:r>
            <a:r>
              <a:rPr sz="3975" spc="907" baseline="-8385" dirty="0">
                <a:latin typeface="Symbol"/>
                <a:cs typeface="Symbol"/>
              </a:rPr>
              <a:t></a:t>
            </a:r>
            <a:r>
              <a:rPr sz="3975" spc="-67" baseline="-8385" dirty="0">
                <a:latin typeface="Times New Roman"/>
                <a:cs typeface="Times New Roman"/>
              </a:rPr>
              <a:t> </a:t>
            </a:r>
            <a:r>
              <a:rPr sz="1750" i="1" spc="300" dirty="0">
                <a:latin typeface="Times New Roman"/>
                <a:cs typeface="Times New Roman"/>
              </a:rPr>
              <a:t>p</a:t>
            </a:r>
            <a:r>
              <a:rPr sz="1750" spc="300" dirty="0">
                <a:latin typeface="Times New Roman"/>
                <a:cs typeface="Times New Roman"/>
              </a:rPr>
              <a:t>(</a:t>
            </a:r>
            <a:r>
              <a:rPr sz="1750" i="1" spc="300" dirty="0">
                <a:latin typeface="Times New Roman"/>
                <a:cs typeface="Times New Roman"/>
              </a:rPr>
              <a:t>x</a:t>
            </a:r>
            <a:r>
              <a:rPr sz="1750" spc="300" dirty="0">
                <a:latin typeface="Times New Roman"/>
                <a:cs typeface="Times New Roman"/>
              </a:rPr>
              <a:t>,</a:t>
            </a:r>
            <a:r>
              <a:rPr sz="1750" spc="70" dirty="0">
                <a:latin typeface="Times New Roman"/>
                <a:cs typeface="Times New Roman"/>
              </a:rPr>
              <a:t> </a:t>
            </a:r>
            <a:r>
              <a:rPr sz="1750" i="1" spc="285" dirty="0">
                <a:latin typeface="Times New Roman"/>
                <a:cs typeface="Times New Roman"/>
              </a:rPr>
              <a:t>y</a:t>
            </a:r>
            <a:r>
              <a:rPr sz="1750" spc="285" dirty="0">
                <a:latin typeface="Times New Roman"/>
                <a:cs typeface="Times New Roman"/>
              </a:rPr>
              <a:t>)</a:t>
            </a:r>
            <a:r>
              <a:rPr sz="1750" spc="-229" dirty="0">
                <a:latin typeface="Times New Roman"/>
                <a:cs typeface="Times New Roman"/>
              </a:rPr>
              <a:t> </a:t>
            </a:r>
            <a:r>
              <a:rPr sz="2625" spc="345" baseline="6349" dirty="0">
                <a:latin typeface="Symbol"/>
                <a:cs typeface="Symbol"/>
              </a:rPr>
              <a:t></a:t>
            </a:r>
            <a:r>
              <a:rPr sz="2625" spc="-247" baseline="6349" dirty="0">
                <a:latin typeface="Times New Roman"/>
                <a:cs typeface="Times New Roman"/>
              </a:rPr>
              <a:t> </a:t>
            </a:r>
            <a:r>
              <a:rPr sz="1750" spc="155" dirty="0">
                <a:latin typeface="Times New Roman"/>
                <a:cs typeface="Times New Roman"/>
              </a:rPr>
              <a:t>log</a:t>
            </a:r>
            <a:r>
              <a:rPr sz="1750" spc="500" dirty="0">
                <a:latin typeface="Times New Roman"/>
                <a:cs typeface="Times New Roman"/>
              </a:rPr>
              <a:t> </a:t>
            </a:r>
            <a:r>
              <a:rPr sz="1750" i="1" spc="320" dirty="0">
                <a:latin typeface="Times New Roman"/>
                <a:cs typeface="Times New Roman"/>
              </a:rPr>
              <a:t>p</a:t>
            </a:r>
            <a:r>
              <a:rPr sz="1750" spc="320" dirty="0">
                <a:latin typeface="Times New Roman"/>
                <a:cs typeface="Times New Roman"/>
              </a:rPr>
              <a:t>(</a:t>
            </a:r>
            <a:r>
              <a:rPr sz="1750" i="1" spc="320" dirty="0">
                <a:latin typeface="Times New Roman"/>
                <a:cs typeface="Times New Roman"/>
              </a:rPr>
              <a:t>x</a:t>
            </a:r>
            <a:r>
              <a:rPr sz="1750" spc="320" dirty="0">
                <a:latin typeface="Times New Roman"/>
                <a:cs typeface="Times New Roman"/>
              </a:rPr>
              <a:t>)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52918" y="1239027"/>
            <a:ext cx="5137150" cy="8528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4925">
              <a:lnSpc>
                <a:spcPts val="2020"/>
              </a:lnSpc>
              <a:spcBef>
                <a:spcPts val="114"/>
              </a:spcBef>
            </a:pPr>
            <a:r>
              <a:rPr sz="1750" i="1" spc="434" dirty="0">
                <a:latin typeface="Times New Roman"/>
                <a:cs typeface="Times New Roman"/>
              </a:rPr>
              <a:t>H</a:t>
            </a:r>
            <a:r>
              <a:rPr sz="1750" i="1" spc="-120" dirty="0">
                <a:latin typeface="Times New Roman"/>
                <a:cs typeface="Times New Roman"/>
              </a:rPr>
              <a:t> </a:t>
            </a:r>
            <a:r>
              <a:rPr sz="1750" spc="200" dirty="0">
                <a:latin typeface="Times New Roman"/>
                <a:cs typeface="Times New Roman"/>
              </a:rPr>
              <a:t>(</a:t>
            </a:r>
            <a:r>
              <a:rPr sz="1750" spc="-190" dirty="0">
                <a:latin typeface="Times New Roman"/>
                <a:cs typeface="Times New Roman"/>
              </a:rPr>
              <a:t> </a:t>
            </a:r>
            <a:r>
              <a:rPr sz="1750" i="1" spc="370" dirty="0">
                <a:latin typeface="Times New Roman"/>
                <a:cs typeface="Times New Roman"/>
              </a:rPr>
              <a:t>X</a:t>
            </a:r>
            <a:r>
              <a:rPr sz="1750" i="1" spc="-70" dirty="0">
                <a:latin typeface="Times New Roman"/>
                <a:cs typeface="Times New Roman"/>
              </a:rPr>
              <a:t> </a:t>
            </a:r>
            <a:r>
              <a:rPr sz="1750" spc="315" dirty="0">
                <a:latin typeface="Times New Roman"/>
                <a:cs typeface="Times New Roman"/>
              </a:rPr>
              <a:t>,</a:t>
            </a:r>
            <a:r>
              <a:rPr sz="1750" i="1" spc="315" dirty="0">
                <a:latin typeface="Times New Roman"/>
                <a:cs typeface="Times New Roman"/>
              </a:rPr>
              <a:t>Y</a:t>
            </a:r>
            <a:r>
              <a:rPr sz="1750" i="1" spc="-120" dirty="0">
                <a:latin typeface="Times New Roman"/>
                <a:cs typeface="Times New Roman"/>
              </a:rPr>
              <a:t> </a:t>
            </a:r>
            <a:r>
              <a:rPr sz="1750" spc="200" dirty="0">
                <a:latin typeface="Times New Roman"/>
                <a:cs typeface="Times New Roman"/>
              </a:rPr>
              <a:t>)</a:t>
            </a:r>
            <a:r>
              <a:rPr sz="1750" spc="-45" dirty="0">
                <a:latin typeface="Times New Roman"/>
                <a:cs typeface="Times New Roman"/>
              </a:rPr>
              <a:t> </a:t>
            </a:r>
            <a:r>
              <a:rPr sz="1750" spc="330" dirty="0">
                <a:latin typeface="Symbol"/>
                <a:cs typeface="Symbol"/>
              </a:rPr>
              <a:t></a:t>
            </a:r>
            <a:r>
              <a:rPr sz="1750" spc="40" dirty="0">
                <a:latin typeface="Times New Roman"/>
                <a:cs typeface="Times New Roman"/>
              </a:rPr>
              <a:t> </a:t>
            </a:r>
            <a:r>
              <a:rPr sz="1750" i="1" spc="434" dirty="0">
                <a:latin typeface="Times New Roman"/>
                <a:cs typeface="Times New Roman"/>
              </a:rPr>
              <a:t>H</a:t>
            </a:r>
            <a:r>
              <a:rPr sz="1750" i="1" spc="-114" dirty="0">
                <a:latin typeface="Times New Roman"/>
                <a:cs typeface="Times New Roman"/>
              </a:rPr>
              <a:t> </a:t>
            </a:r>
            <a:r>
              <a:rPr sz="1750" spc="200" dirty="0">
                <a:latin typeface="Times New Roman"/>
                <a:cs typeface="Times New Roman"/>
              </a:rPr>
              <a:t>(</a:t>
            </a:r>
            <a:r>
              <a:rPr sz="1750" spc="-190" dirty="0">
                <a:latin typeface="Times New Roman"/>
                <a:cs typeface="Times New Roman"/>
              </a:rPr>
              <a:t> </a:t>
            </a:r>
            <a:r>
              <a:rPr sz="1750" i="1" spc="370" dirty="0">
                <a:latin typeface="Times New Roman"/>
                <a:cs typeface="Times New Roman"/>
              </a:rPr>
              <a:t>X</a:t>
            </a:r>
            <a:r>
              <a:rPr sz="1750" i="1" spc="-30" dirty="0">
                <a:latin typeface="Times New Roman"/>
                <a:cs typeface="Times New Roman"/>
              </a:rPr>
              <a:t> </a:t>
            </a:r>
            <a:r>
              <a:rPr sz="1750" spc="200" dirty="0">
                <a:latin typeface="Times New Roman"/>
                <a:cs typeface="Times New Roman"/>
              </a:rPr>
              <a:t>)</a:t>
            </a:r>
            <a:endParaRPr sz="1750">
              <a:latin typeface="Times New Roman"/>
              <a:cs typeface="Times New Roman"/>
            </a:endParaRPr>
          </a:p>
          <a:p>
            <a:pPr marL="25400">
              <a:lnSpc>
                <a:spcPts val="3100"/>
              </a:lnSpc>
            </a:pPr>
            <a:r>
              <a:rPr sz="1750" spc="330" dirty="0">
                <a:latin typeface="Symbol"/>
                <a:cs typeface="Symbol"/>
              </a:rPr>
              <a:t></a:t>
            </a:r>
            <a:r>
              <a:rPr sz="1750" spc="110" dirty="0">
                <a:latin typeface="Times New Roman"/>
                <a:cs typeface="Times New Roman"/>
              </a:rPr>
              <a:t> </a:t>
            </a:r>
            <a:r>
              <a:rPr sz="1750" spc="509" dirty="0">
                <a:latin typeface="Symbol"/>
                <a:cs typeface="Symbol"/>
              </a:rPr>
              <a:t></a:t>
            </a:r>
            <a:r>
              <a:rPr sz="3975" spc="765" baseline="-8385" dirty="0">
                <a:latin typeface="Symbol"/>
                <a:cs typeface="Symbol"/>
              </a:rPr>
              <a:t></a:t>
            </a:r>
            <a:r>
              <a:rPr sz="3975" spc="-82" baseline="-8385" dirty="0">
                <a:latin typeface="Times New Roman"/>
                <a:cs typeface="Times New Roman"/>
              </a:rPr>
              <a:t> </a:t>
            </a:r>
            <a:r>
              <a:rPr sz="1750" i="1" spc="300" dirty="0">
                <a:latin typeface="Times New Roman"/>
                <a:cs typeface="Times New Roman"/>
              </a:rPr>
              <a:t>p</a:t>
            </a:r>
            <a:r>
              <a:rPr sz="1750" spc="300" dirty="0">
                <a:latin typeface="Times New Roman"/>
                <a:cs typeface="Times New Roman"/>
              </a:rPr>
              <a:t>(</a:t>
            </a:r>
            <a:r>
              <a:rPr sz="1750" i="1" spc="300" dirty="0">
                <a:latin typeface="Times New Roman"/>
                <a:cs typeface="Times New Roman"/>
              </a:rPr>
              <a:t>x</a:t>
            </a:r>
            <a:r>
              <a:rPr sz="1750" spc="300" dirty="0">
                <a:latin typeface="Times New Roman"/>
                <a:cs typeface="Times New Roman"/>
              </a:rPr>
              <a:t>,</a:t>
            </a:r>
            <a:r>
              <a:rPr sz="1750" spc="75" dirty="0">
                <a:latin typeface="Times New Roman"/>
                <a:cs typeface="Times New Roman"/>
              </a:rPr>
              <a:t> </a:t>
            </a:r>
            <a:r>
              <a:rPr sz="1750" i="1" spc="285" dirty="0">
                <a:latin typeface="Times New Roman"/>
                <a:cs typeface="Times New Roman"/>
              </a:rPr>
              <a:t>y</a:t>
            </a:r>
            <a:r>
              <a:rPr sz="1750" spc="285" dirty="0">
                <a:latin typeface="Times New Roman"/>
                <a:cs typeface="Times New Roman"/>
              </a:rPr>
              <a:t>)</a:t>
            </a:r>
            <a:r>
              <a:rPr sz="1750" spc="-160" dirty="0">
                <a:latin typeface="Times New Roman"/>
                <a:cs typeface="Times New Roman"/>
              </a:rPr>
              <a:t> </a:t>
            </a:r>
            <a:r>
              <a:rPr sz="1750" spc="155" dirty="0">
                <a:latin typeface="Times New Roman"/>
                <a:cs typeface="Times New Roman"/>
              </a:rPr>
              <a:t>log</a:t>
            </a:r>
            <a:r>
              <a:rPr sz="1750" spc="505" dirty="0">
                <a:latin typeface="Times New Roman"/>
                <a:cs typeface="Times New Roman"/>
              </a:rPr>
              <a:t> </a:t>
            </a:r>
            <a:r>
              <a:rPr sz="1750" i="1" spc="295" dirty="0">
                <a:latin typeface="Times New Roman"/>
                <a:cs typeface="Times New Roman"/>
              </a:rPr>
              <a:t>p</a:t>
            </a:r>
            <a:r>
              <a:rPr sz="1750" spc="295" dirty="0">
                <a:latin typeface="Times New Roman"/>
                <a:cs typeface="Times New Roman"/>
              </a:rPr>
              <a:t>(</a:t>
            </a:r>
            <a:r>
              <a:rPr sz="1750" i="1" spc="295" dirty="0">
                <a:latin typeface="Times New Roman"/>
                <a:cs typeface="Times New Roman"/>
              </a:rPr>
              <a:t>x</a:t>
            </a:r>
            <a:r>
              <a:rPr sz="1750" spc="295" dirty="0">
                <a:latin typeface="Times New Roman"/>
                <a:cs typeface="Times New Roman"/>
              </a:rPr>
              <a:t>,</a:t>
            </a:r>
            <a:r>
              <a:rPr sz="1750" spc="75" dirty="0">
                <a:latin typeface="Times New Roman"/>
                <a:cs typeface="Times New Roman"/>
              </a:rPr>
              <a:t> </a:t>
            </a:r>
            <a:r>
              <a:rPr sz="1750" i="1" spc="280" dirty="0">
                <a:latin typeface="Times New Roman"/>
                <a:cs typeface="Times New Roman"/>
              </a:rPr>
              <a:t>y</a:t>
            </a:r>
            <a:r>
              <a:rPr sz="1750" spc="280" dirty="0">
                <a:latin typeface="Times New Roman"/>
                <a:cs typeface="Times New Roman"/>
              </a:rPr>
              <a:t>)</a:t>
            </a:r>
            <a:r>
              <a:rPr sz="1750" spc="-45" dirty="0">
                <a:latin typeface="Times New Roman"/>
                <a:cs typeface="Times New Roman"/>
              </a:rPr>
              <a:t> </a:t>
            </a:r>
            <a:r>
              <a:rPr sz="1750" spc="530" dirty="0">
                <a:latin typeface="Symbol"/>
                <a:cs typeface="Symbol"/>
              </a:rPr>
              <a:t></a:t>
            </a:r>
            <a:r>
              <a:rPr sz="3975" spc="794" baseline="-8385" dirty="0">
                <a:latin typeface="Symbol"/>
                <a:cs typeface="Symbol"/>
              </a:rPr>
              <a:t></a:t>
            </a:r>
            <a:r>
              <a:rPr sz="3975" spc="-82" baseline="-8385" dirty="0">
                <a:latin typeface="Times New Roman"/>
                <a:cs typeface="Times New Roman"/>
              </a:rPr>
              <a:t> </a:t>
            </a:r>
            <a:r>
              <a:rPr sz="1750" i="1" spc="320" dirty="0">
                <a:latin typeface="Times New Roman"/>
                <a:cs typeface="Times New Roman"/>
              </a:rPr>
              <a:t>p</a:t>
            </a:r>
            <a:r>
              <a:rPr sz="1750" spc="320" dirty="0">
                <a:latin typeface="Times New Roman"/>
                <a:cs typeface="Times New Roman"/>
              </a:rPr>
              <a:t>(</a:t>
            </a:r>
            <a:r>
              <a:rPr sz="1750" i="1" spc="320" dirty="0">
                <a:latin typeface="Times New Roman"/>
                <a:cs typeface="Times New Roman"/>
              </a:rPr>
              <a:t>x</a:t>
            </a:r>
            <a:r>
              <a:rPr sz="1750" spc="320" dirty="0">
                <a:latin typeface="Times New Roman"/>
                <a:cs typeface="Times New Roman"/>
              </a:rPr>
              <a:t>)</a:t>
            </a:r>
            <a:r>
              <a:rPr sz="1750" spc="-155" dirty="0">
                <a:latin typeface="Times New Roman"/>
                <a:cs typeface="Times New Roman"/>
              </a:rPr>
              <a:t> </a:t>
            </a:r>
            <a:r>
              <a:rPr sz="1750" spc="155" dirty="0">
                <a:latin typeface="Times New Roman"/>
                <a:cs typeface="Times New Roman"/>
              </a:rPr>
              <a:t>log</a:t>
            </a:r>
            <a:r>
              <a:rPr sz="1750" spc="500" dirty="0">
                <a:latin typeface="Times New Roman"/>
                <a:cs typeface="Times New Roman"/>
              </a:rPr>
              <a:t> </a:t>
            </a:r>
            <a:r>
              <a:rPr sz="1750" i="1" spc="320" dirty="0">
                <a:latin typeface="Times New Roman"/>
                <a:cs typeface="Times New Roman"/>
              </a:rPr>
              <a:t>p</a:t>
            </a:r>
            <a:r>
              <a:rPr sz="1750" spc="320" dirty="0">
                <a:latin typeface="Times New Roman"/>
                <a:cs typeface="Times New Roman"/>
              </a:rPr>
              <a:t>(</a:t>
            </a:r>
            <a:r>
              <a:rPr sz="1750" i="1" spc="320" dirty="0">
                <a:latin typeface="Times New Roman"/>
                <a:cs typeface="Times New Roman"/>
              </a:rPr>
              <a:t>x</a:t>
            </a:r>
            <a:r>
              <a:rPr sz="1750" spc="320" dirty="0">
                <a:latin typeface="Times New Roman"/>
                <a:cs typeface="Times New Roman"/>
              </a:rPr>
              <a:t>)</a:t>
            </a:r>
            <a:endParaRPr sz="1750">
              <a:latin typeface="Times New Roman"/>
              <a:cs typeface="Times New Roman"/>
            </a:endParaRPr>
          </a:p>
          <a:p>
            <a:pPr marL="476250">
              <a:lnSpc>
                <a:spcPct val="100000"/>
              </a:lnSpc>
              <a:spcBef>
                <a:spcPts val="165"/>
              </a:spcBef>
              <a:tabLst>
                <a:tab pos="3291204" algn="l"/>
              </a:tabLst>
            </a:pPr>
            <a:r>
              <a:rPr sz="1000" i="1" spc="170" dirty="0">
                <a:latin typeface="Times New Roman"/>
                <a:cs typeface="Times New Roman"/>
              </a:rPr>
              <a:t>x</a:t>
            </a:r>
            <a:r>
              <a:rPr sz="1000" spc="170" dirty="0">
                <a:latin typeface="Times New Roman"/>
                <a:cs typeface="Times New Roman"/>
              </a:rPr>
              <a:t>,</a:t>
            </a:r>
            <a:r>
              <a:rPr sz="1000" spc="-70" dirty="0">
                <a:latin typeface="Times New Roman"/>
                <a:cs typeface="Times New Roman"/>
              </a:rPr>
              <a:t> </a:t>
            </a:r>
            <a:r>
              <a:rPr sz="1000" i="1" spc="165" dirty="0">
                <a:latin typeface="Times New Roman"/>
                <a:cs typeface="Times New Roman"/>
              </a:rPr>
              <a:t>y	x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6426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根据条件熵的定义式，可以得到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29284" y="3753023"/>
            <a:ext cx="12128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Symbol"/>
                <a:cs typeface="Symbol"/>
              </a:rPr>
              <a:t>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32124" y="3753023"/>
            <a:ext cx="12128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Symbol"/>
                <a:cs typeface="Symbol"/>
              </a:rPr>
              <a:t>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32124" y="3296639"/>
            <a:ext cx="261810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509520" algn="l"/>
              </a:tabLst>
            </a:pPr>
            <a:r>
              <a:rPr sz="1950" dirty="0">
                <a:latin typeface="Symbol"/>
                <a:cs typeface="Symbol"/>
              </a:rPr>
              <a:t>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dirty="0">
                <a:latin typeface="Symbol"/>
                <a:cs typeface="Symbol"/>
              </a:rPr>
              <a:t>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71959" y="3823256"/>
            <a:ext cx="90170" cy="200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i="1" spc="-5" dirty="0">
                <a:latin typeface="Times New Roman"/>
                <a:cs typeface="Times New Roman"/>
              </a:rPr>
              <a:t>x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8758" y="3823256"/>
            <a:ext cx="90170" cy="200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i="1" spc="-5" dirty="0">
                <a:latin typeface="Times New Roman"/>
                <a:cs typeface="Times New Roman"/>
              </a:rPr>
              <a:t>y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50856" y="3943425"/>
            <a:ext cx="2312035" cy="71056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95"/>
              </a:spcBef>
            </a:pPr>
            <a:r>
              <a:rPr sz="1950" dirty="0">
                <a:latin typeface="Symbol"/>
                <a:cs typeface="Symbol"/>
              </a:rPr>
              <a:t></a:t>
            </a:r>
            <a:r>
              <a:rPr sz="1950" dirty="0">
                <a:latin typeface="Times New Roman"/>
                <a:cs typeface="Times New Roman"/>
              </a:rPr>
              <a:t> </a:t>
            </a:r>
            <a:r>
              <a:rPr sz="4350" spc="30" baseline="-8620" dirty="0">
                <a:latin typeface="Symbol"/>
                <a:cs typeface="Symbol"/>
              </a:rPr>
              <a:t></a:t>
            </a:r>
            <a:r>
              <a:rPr sz="4350" spc="30" baseline="-8620" dirty="0">
                <a:latin typeface="Times New Roman"/>
                <a:cs typeface="Times New Roman"/>
              </a:rPr>
              <a:t> </a:t>
            </a:r>
            <a:r>
              <a:rPr sz="1950" i="1" spc="75" dirty="0">
                <a:latin typeface="Times New Roman"/>
                <a:cs typeface="Times New Roman"/>
              </a:rPr>
              <a:t>p</a:t>
            </a:r>
            <a:r>
              <a:rPr sz="1950" spc="75" dirty="0">
                <a:latin typeface="Times New Roman"/>
                <a:cs typeface="Times New Roman"/>
              </a:rPr>
              <a:t>(</a:t>
            </a:r>
            <a:r>
              <a:rPr sz="1950" i="1" spc="75" dirty="0">
                <a:latin typeface="Times New Roman"/>
                <a:cs typeface="Times New Roman"/>
              </a:rPr>
              <a:t>x</a:t>
            </a:r>
            <a:r>
              <a:rPr sz="1950" spc="75" dirty="0">
                <a:latin typeface="Times New Roman"/>
                <a:cs typeface="Times New Roman"/>
              </a:rPr>
              <a:t>)</a:t>
            </a:r>
            <a:r>
              <a:rPr sz="1950" i="1" spc="75" dirty="0">
                <a:latin typeface="Times New Roman"/>
                <a:cs typeface="Times New Roman"/>
              </a:rPr>
              <a:t>H </a:t>
            </a:r>
            <a:r>
              <a:rPr sz="2550" spc="-180" dirty="0">
                <a:latin typeface="Symbol"/>
                <a:cs typeface="Symbol"/>
              </a:rPr>
              <a:t></a:t>
            </a:r>
            <a:r>
              <a:rPr sz="1950" i="1" spc="-180" dirty="0">
                <a:latin typeface="Times New Roman"/>
                <a:cs typeface="Times New Roman"/>
              </a:rPr>
              <a:t>Y </a:t>
            </a:r>
            <a:r>
              <a:rPr sz="1950" dirty="0">
                <a:latin typeface="Times New Roman"/>
                <a:cs typeface="Times New Roman"/>
              </a:rPr>
              <a:t>| </a:t>
            </a:r>
            <a:r>
              <a:rPr sz="1950" i="1" dirty="0">
                <a:latin typeface="Times New Roman"/>
                <a:cs typeface="Times New Roman"/>
              </a:rPr>
              <a:t>X </a:t>
            </a:r>
            <a:r>
              <a:rPr sz="1950" dirty="0">
                <a:latin typeface="Symbol"/>
                <a:cs typeface="Symbol"/>
              </a:rPr>
              <a:t></a:t>
            </a:r>
            <a:r>
              <a:rPr sz="1950" spc="-320" dirty="0">
                <a:latin typeface="Times New Roman"/>
                <a:cs typeface="Times New Roman"/>
              </a:rPr>
              <a:t> </a:t>
            </a:r>
            <a:r>
              <a:rPr sz="1950" i="1" spc="-50" dirty="0">
                <a:latin typeface="Times New Roman"/>
                <a:cs typeface="Times New Roman"/>
              </a:rPr>
              <a:t>x</a:t>
            </a:r>
            <a:r>
              <a:rPr sz="2550" spc="-50" dirty="0">
                <a:latin typeface="Symbol"/>
                <a:cs typeface="Symbol"/>
              </a:rPr>
              <a:t></a:t>
            </a:r>
            <a:endParaRPr sz="2550">
              <a:latin typeface="Symbol"/>
              <a:cs typeface="Symbol"/>
            </a:endParaRPr>
          </a:p>
          <a:p>
            <a:pPr marL="333375">
              <a:lnSpc>
                <a:spcPct val="100000"/>
              </a:lnSpc>
              <a:spcBef>
                <a:spcPts val="140"/>
              </a:spcBef>
            </a:pPr>
            <a:r>
              <a:rPr sz="1150" i="1" spc="-5" dirty="0">
                <a:latin typeface="Times New Roman"/>
                <a:cs typeface="Times New Roman"/>
              </a:rPr>
              <a:t>x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50856" y="3357738"/>
            <a:ext cx="3625215" cy="473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950" dirty="0">
                <a:latin typeface="Symbol"/>
                <a:cs typeface="Symbol"/>
              </a:rPr>
              <a:t></a:t>
            </a:r>
            <a:r>
              <a:rPr sz="1950" spc="-50" dirty="0">
                <a:latin typeface="Times New Roman"/>
                <a:cs typeface="Times New Roman"/>
              </a:rPr>
              <a:t> </a:t>
            </a:r>
            <a:r>
              <a:rPr sz="4350" spc="30" baseline="-8620" dirty="0">
                <a:latin typeface="Symbol"/>
                <a:cs typeface="Symbol"/>
              </a:rPr>
              <a:t></a:t>
            </a:r>
            <a:r>
              <a:rPr sz="4350" spc="-330" baseline="-8620" dirty="0">
                <a:latin typeface="Times New Roman"/>
                <a:cs typeface="Times New Roman"/>
              </a:rPr>
              <a:t> </a:t>
            </a:r>
            <a:r>
              <a:rPr sz="1950" i="1" spc="-85" dirty="0">
                <a:latin typeface="Times New Roman"/>
                <a:cs typeface="Times New Roman"/>
              </a:rPr>
              <a:t>p</a:t>
            </a:r>
            <a:r>
              <a:rPr sz="1950" spc="-85" dirty="0">
                <a:latin typeface="Times New Roman"/>
                <a:cs typeface="Times New Roman"/>
              </a:rPr>
              <a:t>(</a:t>
            </a:r>
            <a:r>
              <a:rPr sz="1950" i="1" spc="-85" dirty="0">
                <a:latin typeface="Times New Roman"/>
                <a:cs typeface="Times New Roman"/>
              </a:rPr>
              <a:t>x</a:t>
            </a:r>
            <a:r>
              <a:rPr sz="1950" spc="-85" dirty="0">
                <a:latin typeface="Times New Roman"/>
                <a:cs typeface="Times New Roman"/>
              </a:rPr>
              <a:t>)</a:t>
            </a:r>
            <a:r>
              <a:rPr sz="2925" spc="-127" baseline="5698" dirty="0">
                <a:latin typeface="Symbol"/>
                <a:cs typeface="Symbol"/>
              </a:rPr>
              <a:t></a:t>
            </a:r>
            <a:r>
              <a:rPr sz="2925" spc="-127" baseline="-25641" dirty="0">
                <a:latin typeface="Symbol"/>
                <a:cs typeface="Symbol"/>
              </a:rPr>
              <a:t></a:t>
            </a:r>
            <a:r>
              <a:rPr sz="2925" spc="-390" baseline="-25641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</a:t>
            </a:r>
            <a:r>
              <a:rPr sz="1950" spc="-170" dirty="0">
                <a:latin typeface="Times New Roman"/>
                <a:cs typeface="Times New Roman"/>
              </a:rPr>
              <a:t> </a:t>
            </a:r>
            <a:r>
              <a:rPr sz="4350" spc="30" baseline="-8620" dirty="0">
                <a:latin typeface="Symbol"/>
                <a:cs typeface="Symbol"/>
              </a:rPr>
              <a:t></a:t>
            </a:r>
            <a:r>
              <a:rPr sz="4350" spc="-330" baseline="-8620" dirty="0">
                <a:latin typeface="Times New Roman"/>
                <a:cs typeface="Times New Roman"/>
              </a:rPr>
              <a:t> </a:t>
            </a:r>
            <a:r>
              <a:rPr sz="1950" i="1" spc="35" dirty="0">
                <a:latin typeface="Times New Roman"/>
                <a:cs typeface="Times New Roman"/>
              </a:rPr>
              <a:t>p</a:t>
            </a:r>
            <a:r>
              <a:rPr sz="1950" spc="35" dirty="0">
                <a:latin typeface="Times New Roman"/>
                <a:cs typeface="Times New Roman"/>
              </a:rPr>
              <a:t>(</a:t>
            </a:r>
            <a:r>
              <a:rPr sz="1950" spc="-254" dirty="0">
                <a:latin typeface="Times New Roman"/>
                <a:cs typeface="Times New Roman"/>
              </a:rPr>
              <a:t> </a:t>
            </a:r>
            <a:r>
              <a:rPr sz="1950" i="1" dirty="0">
                <a:latin typeface="Times New Roman"/>
                <a:cs typeface="Times New Roman"/>
              </a:rPr>
              <a:t>y</a:t>
            </a:r>
            <a:r>
              <a:rPr sz="1950" i="1" spc="-10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|</a:t>
            </a:r>
            <a:r>
              <a:rPr sz="1950" spc="-20" dirty="0">
                <a:latin typeface="Times New Roman"/>
                <a:cs typeface="Times New Roman"/>
              </a:rPr>
              <a:t> </a:t>
            </a:r>
            <a:r>
              <a:rPr sz="1950" i="1" spc="25" dirty="0">
                <a:latin typeface="Times New Roman"/>
                <a:cs typeface="Times New Roman"/>
              </a:rPr>
              <a:t>x</a:t>
            </a:r>
            <a:r>
              <a:rPr sz="1950" spc="25" dirty="0">
                <a:latin typeface="Times New Roman"/>
                <a:cs typeface="Times New Roman"/>
              </a:rPr>
              <a:t>)</a:t>
            </a:r>
            <a:r>
              <a:rPr sz="1950" spc="-250" dirty="0">
                <a:latin typeface="Times New Roman"/>
                <a:cs typeface="Times New Roman"/>
              </a:rPr>
              <a:t> </a:t>
            </a:r>
            <a:r>
              <a:rPr sz="1950" spc="-85" dirty="0">
                <a:latin typeface="Times New Roman"/>
                <a:cs typeface="Times New Roman"/>
              </a:rPr>
              <a:t>log</a:t>
            </a:r>
            <a:r>
              <a:rPr sz="1950" spc="290" dirty="0">
                <a:latin typeface="Times New Roman"/>
                <a:cs typeface="Times New Roman"/>
              </a:rPr>
              <a:t> </a:t>
            </a:r>
            <a:r>
              <a:rPr sz="1950" i="1" spc="30" dirty="0">
                <a:latin typeface="Times New Roman"/>
                <a:cs typeface="Times New Roman"/>
              </a:rPr>
              <a:t>p</a:t>
            </a:r>
            <a:r>
              <a:rPr sz="1950" spc="30" dirty="0">
                <a:latin typeface="Times New Roman"/>
                <a:cs typeface="Times New Roman"/>
              </a:rPr>
              <a:t>(</a:t>
            </a:r>
            <a:r>
              <a:rPr sz="1950" spc="-250" dirty="0">
                <a:latin typeface="Times New Roman"/>
                <a:cs typeface="Times New Roman"/>
              </a:rPr>
              <a:t> </a:t>
            </a:r>
            <a:r>
              <a:rPr sz="1950" i="1" dirty="0">
                <a:latin typeface="Times New Roman"/>
                <a:cs typeface="Times New Roman"/>
              </a:rPr>
              <a:t>y</a:t>
            </a:r>
            <a:r>
              <a:rPr sz="1950" i="1" spc="-10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|</a:t>
            </a:r>
            <a:r>
              <a:rPr sz="1950" spc="-25" dirty="0">
                <a:latin typeface="Times New Roman"/>
                <a:cs typeface="Times New Roman"/>
              </a:rPr>
              <a:t> </a:t>
            </a:r>
            <a:r>
              <a:rPr sz="1950" i="1" spc="25" dirty="0">
                <a:latin typeface="Times New Roman"/>
                <a:cs typeface="Times New Roman"/>
              </a:rPr>
              <a:t>x</a:t>
            </a:r>
            <a:r>
              <a:rPr sz="1950" spc="25" dirty="0">
                <a:latin typeface="Times New Roman"/>
                <a:cs typeface="Times New Roman"/>
              </a:rPr>
              <a:t>)</a:t>
            </a:r>
            <a:r>
              <a:rPr sz="1950" spc="-315" dirty="0">
                <a:latin typeface="Times New Roman"/>
                <a:cs typeface="Times New Roman"/>
              </a:rPr>
              <a:t> </a:t>
            </a:r>
            <a:r>
              <a:rPr sz="2925" spc="-562" baseline="5698" dirty="0">
                <a:latin typeface="Symbol"/>
                <a:cs typeface="Symbol"/>
              </a:rPr>
              <a:t></a:t>
            </a:r>
            <a:r>
              <a:rPr sz="2925" spc="-562" baseline="-25641" dirty="0">
                <a:latin typeface="Symbol"/>
                <a:cs typeface="Symbol"/>
              </a:rPr>
              <a:t></a:t>
            </a:r>
            <a:endParaRPr sz="2925" baseline="-25641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63556" y="672214"/>
            <a:ext cx="4254500" cy="254254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495"/>
              </a:spcBef>
            </a:pPr>
            <a:r>
              <a:rPr sz="1950" i="1" dirty="0">
                <a:latin typeface="Times New Roman"/>
                <a:cs typeface="Times New Roman"/>
              </a:rPr>
              <a:t>H</a:t>
            </a:r>
            <a:r>
              <a:rPr sz="1950" i="1" spc="-22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(</a:t>
            </a:r>
            <a:r>
              <a:rPr sz="1950" spc="-285" dirty="0">
                <a:latin typeface="Times New Roman"/>
                <a:cs typeface="Times New Roman"/>
              </a:rPr>
              <a:t> </a:t>
            </a:r>
            <a:r>
              <a:rPr sz="1950" i="1" dirty="0">
                <a:latin typeface="Times New Roman"/>
                <a:cs typeface="Times New Roman"/>
              </a:rPr>
              <a:t>X</a:t>
            </a:r>
            <a:r>
              <a:rPr sz="1950" i="1" spc="-185" dirty="0">
                <a:latin typeface="Times New Roman"/>
                <a:cs typeface="Times New Roman"/>
              </a:rPr>
              <a:t> </a:t>
            </a:r>
            <a:r>
              <a:rPr sz="1950" spc="60" dirty="0">
                <a:latin typeface="Times New Roman"/>
                <a:cs typeface="Times New Roman"/>
              </a:rPr>
              <a:t>,</a:t>
            </a:r>
            <a:r>
              <a:rPr sz="1950" i="1" spc="60" dirty="0">
                <a:latin typeface="Times New Roman"/>
                <a:cs typeface="Times New Roman"/>
              </a:rPr>
              <a:t>Y</a:t>
            </a:r>
            <a:r>
              <a:rPr sz="1950" i="1" spc="-229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)</a:t>
            </a:r>
            <a:r>
              <a:rPr sz="1950" spc="-15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</a:t>
            </a:r>
            <a:r>
              <a:rPr sz="1950" spc="-100" dirty="0">
                <a:latin typeface="Times New Roman"/>
                <a:cs typeface="Times New Roman"/>
              </a:rPr>
              <a:t> </a:t>
            </a:r>
            <a:r>
              <a:rPr sz="1950" i="1" dirty="0">
                <a:latin typeface="Times New Roman"/>
                <a:cs typeface="Times New Roman"/>
              </a:rPr>
              <a:t>H</a:t>
            </a:r>
            <a:r>
              <a:rPr sz="1950" i="1" spc="-22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(</a:t>
            </a:r>
            <a:r>
              <a:rPr sz="1950" spc="-285" dirty="0">
                <a:latin typeface="Times New Roman"/>
                <a:cs typeface="Times New Roman"/>
              </a:rPr>
              <a:t> </a:t>
            </a:r>
            <a:r>
              <a:rPr sz="1950" i="1" dirty="0">
                <a:latin typeface="Times New Roman"/>
                <a:cs typeface="Times New Roman"/>
              </a:rPr>
              <a:t>X</a:t>
            </a:r>
            <a:r>
              <a:rPr sz="1950" i="1" spc="-15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)</a:t>
            </a:r>
            <a:r>
              <a:rPr sz="1950" spc="-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</a:t>
            </a:r>
            <a:r>
              <a:rPr sz="1950" spc="-35" dirty="0">
                <a:latin typeface="Times New Roman"/>
                <a:cs typeface="Times New Roman"/>
              </a:rPr>
              <a:t> </a:t>
            </a:r>
            <a:r>
              <a:rPr sz="1950" spc="30" dirty="0">
                <a:latin typeface="Symbol"/>
                <a:cs typeface="Symbol"/>
              </a:rPr>
              <a:t></a:t>
            </a:r>
            <a:r>
              <a:rPr sz="4350" spc="44" baseline="-8620" dirty="0">
                <a:latin typeface="Symbol"/>
                <a:cs typeface="Symbol"/>
              </a:rPr>
              <a:t></a:t>
            </a:r>
            <a:r>
              <a:rPr sz="4350" spc="-322" baseline="-8620" dirty="0">
                <a:latin typeface="Times New Roman"/>
                <a:cs typeface="Times New Roman"/>
              </a:rPr>
              <a:t> </a:t>
            </a:r>
            <a:r>
              <a:rPr sz="1950" i="1" spc="55" dirty="0">
                <a:latin typeface="Times New Roman"/>
                <a:cs typeface="Times New Roman"/>
              </a:rPr>
              <a:t>p</a:t>
            </a:r>
            <a:r>
              <a:rPr sz="1950" spc="55" dirty="0">
                <a:latin typeface="Times New Roman"/>
                <a:cs typeface="Times New Roman"/>
              </a:rPr>
              <a:t>(</a:t>
            </a:r>
            <a:r>
              <a:rPr sz="1950" i="1" spc="55" dirty="0">
                <a:latin typeface="Times New Roman"/>
                <a:cs typeface="Times New Roman"/>
              </a:rPr>
              <a:t>x</a:t>
            </a:r>
            <a:r>
              <a:rPr sz="1950" spc="55" dirty="0">
                <a:latin typeface="Times New Roman"/>
                <a:cs typeface="Times New Roman"/>
              </a:rPr>
              <a:t>,</a:t>
            </a:r>
            <a:r>
              <a:rPr sz="1950" spc="-55" dirty="0">
                <a:latin typeface="Times New Roman"/>
                <a:cs typeface="Times New Roman"/>
              </a:rPr>
              <a:t> </a:t>
            </a:r>
            <a:r>
              <a:rPr sz="1950" i="1" spc="40" dirty="0">
                <a:latin typeface="Times New Roman"/>
                <a:cs typeface="Times New Roman"/>
              </a:rPr>
              <a:t>y</a:t>
            </a:r>
            <a:r>
              <a:rPr sz="1950" spc="40" dirty="0">
                <a:latin typeface="Times New Roman"/>
                <a:cs typeface="Times New Roman"/>
              </a:rPr>
              <a:t>)</a:t>
            </a:r>
            <a:r>
              <a:rPr sz="1950" spc="-250" dirty="0">
                <a:latin typeface="Times New Roman"/>
                <a:cs typeface="Times New Roman"/>
              </a:rPr>
              <a:t> </a:t>
            </a:r>
            <a:r>
              <a:rPr sz="1950" spc="-85" dirty="0">
                <a:latin typeface="Times New Roman"/>
                <a:cs typeface="Times New Roman"/>
              </a:rPr>
              <a:t>log</a:t>
            </a:r>
            <a:r>
              <a:rPr sz="1950" spc="295" dirty="0">
                <a:latin typeface="Times New Roman"/>
                <a:cs typeface="Times New Roman"/>
              </a:rPr>
              <a:t> </a:t>
            </a:r>
            <a:r>
              <a:rPr sz="1950" i="1" spc="30" dirty="0">
                <a:latin typeface="Times New Roman"/>
                <a:cs typeface="Times New Roman"/>
              </a:rPr>
              <a:t>p</a:t>
            </a:r>
            <a:r>
              <a:rPr sz="1950" spc="30" dirty="0">
                <a:latin typeface="Times New Roman"/>
                <a:cs typeface="Times New Roman"/>
              </a:rPr>
              <a:t>(</a:t>
            </a:r>
            <a:r>
              <a:rPr sz="1950" spc="-254" dirty="0">
                <a:latin typeface="Times New Roman"/>
                <a:cs typeface="Times New Roman"/>
              </a:rPr>
              <a:t> </a:t>
            </a:r>
            <a:r>
              <a:rPr sz="1950" i="1" dirty="0">
                <a:latin typeface="Times New Roman"/>
                <a:cs typeface="Times New Roman"/>
              </a:rPr>
              <a:t>y</a:t>
            </a:r>
            <a:r>
              <a:rPr sz="1950" i="1" spc="-10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|</a:t>
            </a:r>
            <a:r>
              <a:rPr sz="1950" spc="-25" dirty="0">
                <a:latin typeface="Times New Roman"/>
                <a:cs typeface="Times New Roman"/>
              </a:rPr>
              <a:t> </a:t>
            </a:r>
            <a:r>
              <a:rPr sz="1950" i="1" spc="25" dirty="0">
                <a:latin typeface="Times New Roman"/>
                <a:cs typeface="Times New Roman"/>
              </a:rPr>
              <a:t>x</a:t>
            </a:r>
            <a:r>
              <a:rPr sz="1950" spc="25" dirty="0">
                <a:latin typeface="Times New Roman"/>
                <a:cs typeface="Times New Roman"/>
              </a:rPr>
              <a:t>)</a:t>
            </a:r>
            <a:endParaRPr sz="1950">
              <a:latin typeface="Times New Roman"/>
              <a:cs typeface="Times New Roman"/>
            </a:endParaRPr>
          </a:p>
          <a:p>
            <a:pPr marL="218440" algn="ctr">
              <a:lnSpc>
                <a:spcPts val="1285"/>
              </a:lnSpc>
              <a:spcBef>
                <a:spcPts val="140"/>
              </a:spcBef>
            </a:pPr>
            <a:r>
              <a:rPr sz="1150" i="1" spc="30" dirty="0">
                <a:latin typeface="Times New Roman"/>
                <a:cs typeface="Times New Roman"/>
              </a:rPr>
              <a:t>x</a:t>
            </a:r>
            <a:r>
              <a:rPr sz="1150" spc="30" dirty="0">
                <a:latin typeface="Times New Roman"/>
                <a:cs typeface="Times New Roman"/>
              </a:rPr>
              <a:t>,</a:t>
            </a:r>
            <a:r>
              <a:rPr sz="1150" spc="-140" dirty="0">
                <a:latin typeface="Times New Roman"/>
                <a:cs typeface="Times New Roman"/>
              </a:rPr>
              <a:t> </a:t>
            </a:r>
            <a:r>
              <a:rPr sz="1150" i="1" spc="-5" dirty="0">
                <a:latin typeface="Times New Roman"/>
                <a:cs typeface="Times New Roman"/>
              </a:rPr>
              <a:t>y</a:t>
            </a:r>
            <a:endParaRPr sz="1150">
              <a:latin typeface="Times New Roman"/>
              <a:cs typeface="Times New Roman"/>
            </a:endParaRPr>
          </a:p>
          <a:p>
            <a:pPr marL="25400">
              <a:lnSpc>
                <a:spcPts val="3385"/>
              </a:lnSpc>
            </a:pPr>
            <a:r>
              <a:rPr sz="1950" dirty="0">
                <a:latin typeface="Symbol"/>
                <a:cs typeface="Symbol"/>
              </a:rPr>
              <a:t></a:t>
            </a:r>
            <a:r>
              <a:rPr sz="1950" spc="-35" dirty="0">
                <a:latin typeface="Times New Roman"/>
                <a:cs typeface="Times New Roman"/>
              </a:rPr>
              <a:t> </a:t>
            </a:r>
            <a:r>
              <a:rPr sz="1950" spc="110" dirty="0">
                <a:latin typeface="Symbol"/>
                <a:cs typeface="Symbol"/>
              </a:rPr>
              <a:t></a:t>
            </a:r>
            <a:r>
              <a:rPr sz="4350" spc="165" baseline="-8620" dirty="0">
                <a:latin typeface="Symbol"/>
                <a:cs typeface="Symbol"/>
              </a:rPr>
              <a:t></a:t>
            </a:r>
            <a:r>
              <a:rPr sz="4350" spc="-322" baseline="-8620" dirty="0">
                <a:latin typeface="Times New Roman"/>
                <a:cs typeface="Times New Roman"/>
              </a:rPr>
              <a:t> </a:t>
            </a:r>
            <a:r>
              <a:rPr sz="1950" i="1" spc="55" dirty="0">
                <a:latin typeface="Times New Roman"/>
                <a:cs typeface="Times New Roman"/>
              </a:rPr>
              <a:t>p</a:t>
            </a:r>
            <a:r>
              <a:rPr sz="1950" spc="55" dirty="0">
                <a:latin typeface="Times New Roman"/>
                <a:cs typeface="Times New Roman"/>
              </a:rPr>
              <a:t>(</a:t>
            </a:r>
            <a:r>
              <a:rPr sz="1950" i="1" spc="55" dirty="0">
                <a:latin typeface="Times New Roman"/>
                <a:cs typeface="Times New Roman"/>
              </a:rPr>
              <a:t>x</a:t>
            </a:r>
            <a:r>
              <a:rPr sz="1950" spc="55" dirty="0">
                <a:latin typeface="Times New Roman"/>
                <a:cs typeface="Times New Roman"/>
              </a:rPr>
              <a:t>,</a:t>
            </a:r>
            <a:r>
              <a:rPr sz="1950" spc="-60" dirty="0">
                <a:latin typeface="Times New Roman"/>
                <a:cs typeface="Times New Roman"/>
              </a:rPr>
              <a:t> </a:t>
            </a:r>
            <a:r>
              <a:rPr sz="1950" i="1" spc="40" dirty="0">
                <a:latin typeface="Times New Roman"/>
                <a:cs typeface="Times New Roman"/>
              </a:rPr>
              <a:t>y</a:t>
            </a:r>
            <a:r>
              <a:rPr sz="1950" spc="40" dirty="0">
                <a:latin typeface="Times New Roman"/>
                <a:cs typeface="Times New Roman"/>
              </a:rPr>
              <a:t>)</a:t>
            </a:r>
            <a:r>
              <a:rPr sz="1950" spc="-254" dirty="0">
                <a:latin typeface="Times New Roman"/>
                <a:cs typeface="Times New Roman"/>
              </a:rPr>
              <a:t> </a:t>
            </a:r>
            <a:r>
              <a:rPr sz="1950" spc="-85" dirty="0">
                <a:latin typeface="Times New Roman"/>
                <a:cs typeface="Times New Roman"/>
              </a:rPr>
              <a:t>log</a:t>
            </a:r>
            <a:r>
              <a:rPr sz="1950" spc="290" dirty="0">
                <a:latin typeface="Times New Roman"/>
                <a:cs typeface="Times New Roman"/>
              </a:rPr>
              <a:t> </a:t>
            </a:r>
            <a:r>
              <a:rPr sz="1950" i="1" spc="35" dirty="0">
                <a:latin typeface="Times New Roman"/>
                <a:cs typeface="Times New Roman"/>
              </a:rPr>
              <a:t>p</a:t>
            </a:r>
            <a:r>
              <a:rPr sz="1950" spc="35" dirty="0">
                <a:latin typeface="Times New Roman"/>
                <a:cs typeface="Times New Roman"/>
              </a:rPr>
              <a:t>(</a:t>
            </a:r>
            <a:r>
              <a:rPr sz="1950" spc="-250" dirty="0">
                <a:latin typeface="Times New Roman"/>
                <a:cs typeface="Times New Roman"/>
              </a:rPr>
              <a:t> </a:t>
            </a:r>
            <a:r>
              <a:rPr sz="1950" i="1" dirty="0">
                <a:latin typeface="Times New Roman"/>
                <a:cs typeface="Times New Roman"/>
              </a:rPr>
              <a:t>y</a:t>
            </a:r>
            <a:r>
              <a:rPr sz="1950" i="1" spc="-10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|</a:t>
            </a:r>
            <a:r>
              <a:rPr sz="1950" spc="-20" dirty="0">
                <a:latin typeface="Times New Roman"/>
                <a:cs typeface="Times New Roman"/>
              </a:rPr>
              <a:t> </a:t>
            </a:r>
            <a:r>
              <a:rPr sz="1950" i="1" spc="25" dirty="0">
                <a:latin typeface="Times New Roman"/>
                <a:cs typeface="Times New Roman"/>
              </a:rPr>
              <a:t>x</a:t>
            </a:r>
            <a:r>
              <a:rPr sz="1950" spc="25" dirty="0">
                <a:latin typeface="Times New Roman"/>
                <a:cs typeface="Times New Roman"/>
              </a:rPr>
              <a:t>)</a:t>
            </a:r>
            <a:endParaRPr sz="1950">
              <a:latin typeface="Times New Roman"/>
              <a:cs typeface="Times New Roman"/>
            </a:endParaRPr>
          </a:p>
          <a:p>
            <a:pPr marL="464820">
              <a:lnSpc>
                <a:spcPts val="1280"/>
              </a:lnSpc>
              <a:spcBef>
                <a:spcPts val="145"/>
              </a:spcBef>
              <a:tabLst>
                <a:tab pos="764540" algn="l"/>
              </a:tabLst>
            </a:pPr>
            <a:r>
              <a:rPr sz="1150" i="1" spc="-5" dirty="0">
                <a:latin typeface="Times New Roman"/>
                <a:cs typeface="Times New Roman"/>
              </a:rPr>
              <a:t>x	y</a:t>
            </a:r>
            <a:endParaRPr sz="1150">
              <a:latin typeface="Times New Roman"/>
              <a:cs typeface="Times New Roman"/>
            </a:endParaRPr>
          </a:p>
          <a:p>
            <a:pPr marL="25400">
              <a:lnSpc>
                <a:spcPts val="3379"/>
              </a:lnSpc>
            </a:pPr>
            <a:r>
              <a:rPr sz="1950" dirty="0">
                <a:latin typeface="Symbol"/>
                <a:cs typeface="Symbol"/>
              </a:rPr>
              <a:t></a:t>
            </a:r>
            <a:r>
              <a:rPr sz="1950" spc="-35" dirty="0">
                <a:latin typeface="Times New Roman"/>
                <a:cs typeface="Times New Roman"/>
              </a:rPr>
              <a:t> </a:t>
            </a:r>
            <a:r>
              <a:rPr sz="1950" spc="110" dirty="0">
                <a:latin typeface="Symbol"/>
                <a:cs typeface="Symbol"/>
              </a:rPr>
              <a:t></a:t>
            </a:r>
            <a:r>
              <a:rPr sz="4350" spc="165" baseline="-8620" dirty="0">
                <a:latin typeface="Symbol"/>
                <a:cs typeface="Symbol"/>
              </a:rPr>
              <a:t></a:t>
            </a:r>
            <a:r>
              <a:rPr sz="4350" spc="-322" baseline="-8620" dirty="0">
                <a:latin typeface="Times New Roman"/>
                <a:cs typeface="Times New Roman"/>
              </a:rPr>
              <a:t> </a:t>
            </a:r>
            <a:r>
              <a:rPr sz="1950" i="1" spc="65" dirty="0">
                <a:latin typeface="Times New Roman"/>
                <a:cs typeface="Times New Roman"/>
              </a:rPr>
              <a:t>p</a:t>
            </a:r>
            <a:r>
              <a:rPr sz="1950" spc="65" dirty="0">
                <a:latin typeface="Times New Roman"/>
                <a:cs typeface="Times New Roman"/>
              </a:rPr>
              <a:t>(</a:t>
            </a:r>
            <a:r>
              <a:rPr sz="1950" i="1" spc="65" dirty="0">
                <a:latin typeface="Times New Roman"/>
                <a:cs typeface="Times New Roman"/>
              </a:rPr>
              <a:t>x</a:t>
            </a:r>
            <a:r>
              <a:rPr sz="1950" spc="65" dirty="0">
                <a:latin typeface="Times New Roman"/>
                <a:cs typeface="Times New Roman"/>
              </a:rPr>
              <a:t>)</a:t>
            </a:r>
            <a:r>
              <a:rPr sz="1950" spc="-200" dirty="0">
                <a:latin typeface="Times New Roman"/>
                <a:cs typeface="Times New Roman"/>
              </a:rPr>
              <a:t> </a:t>
            </a:r>
            <a:r>
              <a:rPr sz="1950" i="1" spc="35" dirty="0">
                <a:latin typeface="Times New Roman"/>
                <a:cs typeface="Times New Roman"/>
              </a:rPr>
              <a:t>p</a:t>
            </a:r>
            <a:r>
              <a:rPr sz="1950" spc="35" dirty="0">
                <a:latin typeface="Times New Roman"/>
                <a:cs typeface="Times New Roman"/>
              </a:rPr>
              <a:t>(</a:t>
            </a:r>
            <a:r>
              <a:rPr sz="1950" spc="-250" dirty="0">
                <a:latin typeface="Times New Roman"/>
                <a:cs typeface="Times New Roman"/>
              </a:rPr>
              <a:t> </a:t>
            </a:r>
            <a:r>
              <a:rPr sz="1950" i="1" dirty="0">
                <a:latin typeface="Times New Roman"/>
                <a:cs typeface="Times New Roman"/>
              </a:rPr>
              <a:t>y</a:t>
            </a:r>
            <a:r>
              <a:rPr sz="1950" i="1" spc="-10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|</a:t>
            </a:r>
            <a:r>
              <a:rPr sz="1950" spc="-30" dirty="0">
                <a:latin typeface="Times New Roman"/>
                <a:cs typeface="Times New Roman"/>
              </a:rPr>
              <a:t> </a:t>
            </a:r>
            <a:r>
              <a:rPr sz="1950" i="1" spc="25" dirty="0">
                <a:latin typeface="Times New Roman"/>
                <a:cs typeface="Times New Roman"/>
              </a:rPr>
              <a:t>x</a:t>
            </a:r>
            <a:r>
              <a:rPr sz="1950" spc="25" dirty="0">
                <a:latin typeface="Times New Roman"/>
                <a:cs typeface="Times New Roman"/>
              </a:rPr>
              <a:t>)</a:t>
            </a:r>
            <a:r>
              <a:rPr sz="1950" spc="-250" dirty="0">
                <a:latin typeface="Times New Roman"/>
                <a:cs typeface="Times New Roman"/>
              </a:rPr>
              <a:t> </a:t>
            </a:r>
            <a:r>
              <a:rPr sz="1950" spc="-85" dirty="0">
                <a:latin typeface="Times New Roman"/>
                <a:cs typeface="Times New Roman"/>
              </a:rPr>
              <a:t>log</a:t>
            </a:r>
            <a:r>
              <a:rPr sz="1950" spc="290" dirty="0">
                <a:latin typeface="Times New Roman"/>
                <a:cs typeface="Times New Roman"/>
              </a:rPr>
              <a:t> </a:t>
            </a:r>
            <a:r>
              <a:rPr sz="1950" i="1" spc="35" dirty="0">
                <a:latin typeface="Times New Roman"/>
                <a:cs typeface="Times New Roman"/>
              </a:rPr>
              <a:t>p</a:t>
            </a:r>
            <a:r>
              <a:rPr sz="1950" spc="35" dirty="0">
                <a:latin typeface="Times New Roman"/>
                <a:cs typeface="Times New Roman"/>
              </a:rPr>
              <a:t>(</a:t>
            </a:r>
            <a:r>
              <a:rPr sz="1950" spc="-250" dirty="0">
                <a:latin typeface="Times New Roman"/>
                <a:cs typeface="Times New Roman"/>
              </a:rPr>
              <a:t> </a:t>
            </a:r>
            <a:r>
              <a:rPr sz="1950" i="1" dirty="0">
                <a:latin typeface="Times New Roman"/>
                <a:cs typeface="Times New Roman"/>
              </a:rPr>
              <a:t>y</a:t>
            </a:r>
            <a:r>
              <a:rPr sz="1950" i="1" spc="-10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|</a:t>
            </a:r>
            <a:r>
              <a:rPr sz="1950" spc="-30" dirty="0">
                <a:latin typeface="Times New Roman"/>
                <a:cs typeface="Times New Roman"/>
              </a:rPr>
              <a:t> </a:t>
            </a:r>
            <a:r>
              <a:rPr sz="1950" i="1" spc="25" dirty="0">
                <a:latin typeface="Times New Roman"/>
                <a:cs typeface="Times New Roman"/>
              </a:rPr>
              <a:t>x</a:t>
            </a:r>
            <a:r>
              <a:rPr sz="1950" spc="25" dirty="0">
                <a:latin typeface="Times New Roman"/>
                <a:cs typeface="Times New Roman"/>
              </a:rPr>
              <a:t>)</a:t>
            </a:r>
            <a:endParaRPr sz="1950">
              <a:latin typeface="Times New Roman"/>
              <a:cs typeface="Times New Roman"/>
            </a:endParaRPr>
          </a:p>
          <a:p>
            <a:pPr marL="464820">
              <a:lnSpc>
                <a:spcPts val="1280"/>
              </a:lnSpc>
              <a:spcBef>
                <a:spcPts val="140"/>
              </a:spcBef>
              <a:tabLst>
                <a:tab pos="764540" algn="l"/>
              </a:tabLst>
            </a:pPr>
            <a:r>
              <a:rPr sz="1150" i="1" spc="-5" dirty="0">
                <a:latin typeface="Times New Roman"/>
                <a:cs typeface="Times New Roman"/>
              </a:rPr>
              <a:t>x	y</a:t>
            </a:r>
            <a:endParaRPr sz="1150">
              <a:latin typeface="Times New Roman"/>
              <a:cs typeface="Times New Roman"/>
            </a:endParaRPr>
          </a:p>
          <a:p>
            <a:pPr marL="25400">
              <a:lnSpc>
                <a:spcPts val="3379"/>
              </a:lnSpc>
            </a:pPr>
            <a:r>
              <a:rPr sz="1950" dirty="0">
                <a:latin typeface="Symbol"/>
                <a:cs typeface="Symbol"/>
              </a:rPr>
              <a:t></a:t>
            </a:r>
            <a:r>
              <a:rPr sz="1950" spc="-35" dirty="0">
                <a:latin typeface="Times New Roman"/>
                <a:cs typeface="Times New Roman"/>
              </a:rPr>
              <a:t> </a:t>
            </a:r>
            <a:r>
              <a:rPr sz="1950" spc="30" dirty="0">
                <a:latin typeface="Symbol"/>
                <a:cs typeface="Symbol"/>
              </a:rPr>
              <a:t></a:t>
            </a:r>
            <a:r>
              <a:rPr sz="4350" spc="44" baseline="-8620" dirty="0">
                <a:latin typeface="Symbol"/>
                <a:cs typeface="Symbol"/>
              </a:rPr>
              <a:t></a:t>
            </a:r>
            <a:r>
              <a:rPr sz="4350" spc="-322" baseline="-8620" dirty="0">
                <a:latin typeface="Times New Roman"/>
                <a:cs typeface="Times New Roman"/>
              </a:rPr>
              <a:t> </a:t>
            </a:r>
            <a:r>
              <a:rPr sz="1950" i="1" spc="60" dirty="0">
                <a:latin typeface="Times New Roman"/>
                <a:cs typeface="Times New Roman"/>
              </a:rPr>
              <a:t>p</a:t>
            </a:r>
            <a:r>
              <a:rPr sz="1950" spc="60" dirty="0">
                <a:latin typeface="Times New Roman"/>
                <a:cs typeface="Times New Roman"/>
              </a:rPr>
              <a:t>(</a:t>
            </a:r>
            <a:r>
              <a:rPr sz="1950" i="1" spc="60" dirty="0">
                <a:latin typeface="Times New Roman"/>
                <a:cs typeface="Times New Roman"/>
              </a:rPr>
              <a:t>x</a:t>
            </a:r>
            <a:r>
              <a:rPr sz="1950" spc="60" dirty="0">
                <a:latin typeface="Times New Roman"/>
                <a:cs typeface="Times New Roman"/>
              </a:rPr>
              <a:t>)</a:t>
            </a:r>
            <a:r>
              <a:rPr sz="4350" spc="89" baseline="-8620" dirty="0">
                <a:latin typeface="Symbol"/>
                <a:cs typeface="Symbol"/>
              </a:rPr>
              <a:t></a:t>
            </a:r>
            <a:r>
              <a:rPr sz="4350" spc="-322" baseline="-8620" dirty="0">
                <a:latin typeface="Times New Roman"/>
                <a:cs typeface="Times New Roman"/>
              </a:rPr>
              <a:t> </a:t>
            </a:r>
            <a:r>
              <a:rPr sz="1950" i="1" spc="35" dirty="0">
                <a:latin typeface="Times New Roman"/>
                <a:cs typeface="Times New Roman"/>
              </a:rPr>
              <a:t>p</a:t>
            </a:r>
            <a:r>
              <a:rPr sz="1950" spc="35" dirty="0">
                <a:latin typeface="Times New Roman"/>
                <a:cs typeface="Times New Roman"/>
              </a:rPr>
              <a:t>(</a:t>
            </a:r>
            <a:r>
              <a:rPr sz="1950" spc="-254" dirty="0">
                <a:latin typeface="Times New Roman"/>
                <a:cs typeface="Times New Roman"/>
              </a:rPr>
              <a:t> </a:t>
            </a:r>
            <a:r>
              <a:rPr sz="1950" i="1" dirty="0">
                <a:latin typeface="Times New Roman"/>
                <a:cs typeface="Times New Roman"/>
              </a:rPr>
              <a:t>y</a:t>
            </a:r>
            <a:r>
              <a:rPr sz="1950" i="1" spc="-10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|</a:t>
            </a:r>
            <a:r>
              <a:rPr sz="1950" spc="-25" dirty="0">
                <a:latin typeface="Times New Roman"/>
                <a:cs typeface="Times New Roman"/>
              </a:rPr>
              <a:t> </a:t>
            </a:r>
            <a:r>
              <a:rPr sz="1950" i="1" spc="25" dirty="0">
                <a:latin typeface="Times New Roman"/>
                <a:cs typeface="Times New Roman"/>
              </a:rPr>
              <a:t>x</a:t>
            </a:r>
            <a:r>
              <a:rPr sz="1950" spc="25" dirty="0">
                <a:latin typeface="Times New Roman"/>
                <a:cs typeface="Times New Roman"/>
              </a:rPr>
              <a:t>)</a:t>
            </a:r>
            <a:r>
              <a:rPr sz="1950" spc="-250" dirty="0">
                <a:latin typeface="Times New Roman"/>
                <a:cs typeface="Times New Roman"/>
              </a:rPr>
              <a:t> </a:t>
            </a:r>
            <a:r>
              <a:rPr sz="1950" spc="-85" dirty="0">
                <a:latin typeface="Times New Roman"/>
                <a:cs typeface="Times New Roman"/>
              </a:rPr>
              <a:t>log</a:t>
            </a:r>
            <a:r>
              <a:rPr sz="1950" spc="290" dirty="0">
                <a:latin typeface="Times New Roman"/>
                <a:cs typeface="Times New Roman"/>
              </a:rPr>
              <a:t> </a:t>
            </a:r>
            <a:r>
              <a:rPr sz="1950" i="1" spc="35" dirty="0">
                <a:latin typeface="Times New Roman"/>
                <a:cs typeface="Times New Roman"/>
              </a:rPr>
              <a:t>p</a:t>
            </a:r>
            <a:r>
              <a:rPr sz="1950" spc="35" dirty="0">
                <a:latin typeface="Times New Roman"/>
                <a:cs typeface="Times New Roman"/>
              </a:rPr>
              <a:t>(</a:t>
            </a:r>
            <a:r>
              <a:rPr sz="1950" spc="-250" dirty="0">
                <a:latin typeface="Times New Roman"/>
                <a:cs typeface="Times New Roman"/>
              </a:rPr>
              <a:t> </a:t>
            </a:r>
            <a:r>
              <a:rPr sz="1950" i="1" dirty="0">
                <a:latin typeface="Times New Roman"/>
                <a:cs typeface="Times New Roman"/>
              </a:rPr>
              <a:t>y</a:t>
            </a:r>
            <a:r>
              <a:rPr sz="1950" i="1" spc="-10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|</a:t>
            </a:r>
            <a:r>
              <a:rPr sz="1950" spc="-25" dirty="0">
                <a:latin typeface="Times New Roman"/>
                <a:cs typeface="Times New Roman"/>
              </a:rPr>
              <a:t> </a:t>
            </a:r>
            <a:r>
              <a:rPr sz="1950" i="1" spc="25" dirty="0">
                <a:latin typeface="Times New Roman"/>
                <a:cs typeface="Times New Roman"/>
              </a:rPr>
              <a:t>x</a:t>
            </a:r>
            <a:r>
              <a:rPr sz="1950" spc="25" dirty="0">
                <a:latin typeface="Times New Roman"/>
                <a:cs typeface="Times New Roman"/>
              </a:rPr>
              <a:t>)</a:t>
            </a:r>
            <a:endParaRPr sz="1950">
              <a:latin typeface="Times New Roman"/>
              <a:cs typeface="Times New Roman"/>
            </a:endParaRPr>
          </a:p>
          <a:p>
            <a:pPr marL="464820">
              <a:lnSpc>
                <a:spcPct val="100000"/>
              </a:lnSpc>
              <a:spcBef>
                <a:spcPts val="145"/>
              </a:spcBef>
              <a:tabLst>
                <a:tab pos="1235710" algn="l"/>
              </a:tabLst>
            </a:pPr>
            <a:r>
              <a:rPr sz="1150" i="1" spc="-5" dirty="0">
                <a:latin typeface="Times New Roman"/>
                <a:cs typeface="Times New Roman"/>
              </a:rPr>
              <a:t>x	y</a:t>
            </a:r>
            <a:endParaRPr sz="1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397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相对熵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680084"/>
            <a:ext cx="7622540" cy="137414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1300" marR="5080" indent="-228600">
              <a:lnSpc>
                <a:spcPct val="80000"/>
              </a:lnSpc>
              <a:spcBef>
                <a:spcPts val="72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相对熵，又称互熵，交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叉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熵，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鉴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别信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息</a:t>
            </a:r>
            <a:r>
              <a:rPr sz="2600" spc="10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Ku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l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l</a:t>
            </a:r>
            <a:r>
              <a:rPr sz="2600" spc="-35" dirty="0">
                <a:solidFill>
                  <a:srgbClr val="171717"/>
                </a:solidFill>
                <a:latin typeface="Microsoft YaHei"/>
                <a:cs typeface="Microsoft YaHei"/>
              </a:rPr>
              <a:t>b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a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c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k 熵</a:t>
            </a:r>
            <a:r>
              <a:rPr sz="2600" spc="-20" dirty="0">
                <a:solidFill>
                  <a:srgbClr val="171717"/>
                </a:solidFill>
                <a:latin typeface="Microsoft YaHei"/>
                <a:cs typeface="Microsoft YaHei"/>
              </a:rPr>
              <a:t>，Kullback-Leible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散度等</a:t>
            </a:r>
            <a:endParaRPr sz="2600">
              <a:latin typeface="Microsoft YaHei"/>
              <a:cs typeface="Microsoft YaHei"/>
            </a:endParaRPr>
          </a:p>
          <a:p>
            <a:pPr marL="241300" marR="158750" indent="-228600">
              <a:lnSpc>
                <a:spcPct val="80000"/>
              </a:lnSpc>
              <a:spcBef>
                <a:spcPts val="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设p(x)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、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q(x)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是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X中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取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值的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两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个概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率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分布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则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p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对q  的相对熵是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2582672"/>
            <a:ext cx="7303134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indent="-325120">
              <a:lnSpc>
                <a:spcPts val="2865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说明：</a:t>
            </a:r>
            <a:endParaRPr sz="26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38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相对熵可以度量两个随机变量的“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距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离”</a:t>
            </a:r>
            <a:endParaRPr sz="2200">
              <a:latin typeface="Microsoft YaHei"/>
              <a:cs typeface="Microsoft YaHei"/>
            </a:endParaRPr>
          </a:p>
          <a:p>
            <a:pPr marL="832485">
              <a:lnSpc>
                <a:spcPts val="2255"/>
              </a:lnSpc>
              <a:spcBef>
                <a:spcPts val="5"/>
              </a:spcBef>
            </a:pPr>
            <a:r>
              <a:rPr sz="2100" dirty="0">
                <a:solidFill>
                  <a:srgbClr val="6FAC46"/>
                </a:solidFill>
                <a:latin typeface="Verdana"/>
                <a:cs typeface="Verdana"/>
              </a:rPr>
              <a:t>− 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在“贝叶斯网络”、“变分推导”等章节会再次遇到</a:t>
            </a:r>
            <a:endParaRPr sz="21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11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一般的，D(p||q)</a:t>
            </a:r>
            <a:r>
              <a:rPr sz="2200" spc="2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≠D(q||p)</a:t>
            </a:r>
            <a:endParaRPr sz="22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37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D(p||q)≥0、</a:t>
            </a:r>
            <a:r>
              <a:rPr sz="2200" spc="1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D(q||p)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≥0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：凸函数中的Jensen不等式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90898" y="2254807"/>
            <a:ext cx="2859405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244090" algn="l"/>
              </a:tabLst>
            </a:pPr>
            <a:r>
              <a:rPr sz="2050" i="1" spc="430" dirty="0">
                <a:latin typeface="Times New Roman"/>
                <a:cs typeface="Times New Roman"/>
              </a:rPr>
              <a:t>q</a:t>
            </a:r>
            <a:r>
              <a:rPr sz="2700" spc="85" dirty="0">
                <a:latin typeface="Symbol"/>
                <a:cs typeface="Symbol"/>
              </a:rPr>
              <a:t></a:t>
            </a:r>
            <a:r>
              <a:rPr sz="2050" i="1" spc="470" dirty="0">
                <a:latin typeface="Times New Roman"/>
                <a:cs typeface="Times New Roman"/>
              </a:rPr>
              <a:t>x</a:t>
            </a:r>
            <a:r>
              <a:rPr sz="2700" spc="5" dirty="0">
                <a:latin typeface="Symbol"/>
                <a:cs typeface="Symbol"/>
              </a:rPr>
              <a:t></a:t>
            </a:r>
            <a:r>
              <a:rPr sz="2700" dirty="0">
                <a:latin typeface="Times New Roman"/>
                <a:cs typeface="Times New Roman"/>
              </a:rPr>
              <a:t>	</a:t>
            </a:r>
            <a:r>
              <a:rPr sz="2050" i="1" spc="434" dirty="0">
                <a:latin typeface="Times New Roman"/>
                <a:cs typeface="Times New Roman"/>
              </a:rPr>
              <a:t>q</a:t>
            </a:r>
            <a:r>
              <a:rPr sz="2700" spc="90" dirty="0">
                <a:latin typeface="Symbol"/>
                <a:cs typeface="Symbol"/>
              </a:rPr>
              <a:t></a:t>
            </a:r>
            <a:r>
              <a:rPr sz="2050" i="1" spc="465" dirty="0">
                <a:latin typeface="Times New Roman"/>
                <a:cs typeface="Times New Roman"/>
              </a:rPr>
              <a:t>x</a:t>
            </a:r>
            <a:r>
              <a:rPr sz="2700" spc="5" dirty="0">
                <a:latin typeface="Symbol"/>
                <a:cs typeface="Symbol"/>
              </a:rPr>
              <a:t>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45628" y="1886800"/>
            <a:ext cx="2926080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244090" algn="l"/>
              </a:tabLst>
            </a:pPr>
            <a:r>
              <a:rPr sz="2050" i="1" u="sng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50" i="1" u="sng" spc="43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</a:t>
            </a:r>
            <a:r>
              <a:rPr sz="2700" u="sng" spc="8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</a:t>
            </a:r>
            <a:r>
              <a:rPr sz="2050" i="1" u="sng" spc="4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r>
              <a:rPr sz="2700" u="sng" spc="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</a:t>
            </a:r>
            <a:r>
              <a:rPr sz="2700" dirty="0">
                <a:latin typeface="Times New Roman"/>
                <a:cs typeface="Times New Roman"/>
              </a:rPr>
              <a:t>	</a:t>
            </a:r>
            <a:r>
              <a:rPr sz="2050" i="1" u="sng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50" i="1" u="sng" spc="4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</a:t>
            </a:r>
            <a:r>
              <a:rPr sz="2700" u="sng" spc="9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</a:t>
            </a:r>
            <a:r>
              <a:rPr sz="2050" i="1" u="sng" spc="4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r>
              <a:rPr sz="2700" u="sng" spc="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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24777" y="2261355"/>
            <a:ext cx="409575" cy="2641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i="1" spc="204" dirty="0">
                <a:latin typeface="Times New Roman"/>
                <a:cs typeface="Times New Roman"/>
              </a:rPr>
              <a:t>p</a:t>
            </a:r>
            <a:r>
              <a:rPr sz="1200" i="1" spc="-19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Symbol"/>
                <a:cs typeface="Symbol"/>
              </a:rPr>
              <a:t></a:t>
            </a:r>
            <a:r>
              <a:rPr sz="1550" spc="-270" dirty="0">
                <a:latin typeface="Times New Roman"/>
                <a:cs typeface="Times New Roman"/>
              </a:rPr>
              <a:t> </a:t>
            </a:r>
            <a:r>
              <a:rPr sz="1200" i="1" spc="180" dirty="0">
                <a:latin typeface="Times New Roman"/>
                <a:cs typeface="Times New Roman"/>
              </a:rPr>
              <a:t>x</a:t>
            </a:r>
            <a:r>
              <a:rPr sz="1200" i="1" spc="-15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Symbol"/>
                <a:cs typeface="Symbol"/>
              </a:rPr>
              <a:t>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04932" y="2492262"/>
            <a:ext cx="116839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180" dirty="0">
                <a:latin typeface="Times New Roman"/>
                <a:cs typeface="Times New Roman"/>
              </a:rPr>
              <a:t>x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25270" y="2051104"/>
            <a:ext cx="1043940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i="1" spc="434" dirty="0">
                <a:latin typeface="Times New Roman"/>
                <a:cs typeface="Times New Roman"/>
              </a:rPr>
              <a:t>p</a:t>
            </a:r>
            <a:r>
              <a:rPr sz="2700" spc="85" dirty="0">
                <a:latin typeface="Symbol"/>
                <a:cs typeface="Symbol"/>
              </a:rPr>
              <a:t></a:t>
            </a:r>
            <a:r>
              <a:rPr sz="2050" i="1" spc="470" dirty="0">
                <a:latin typeface="Times New Roman"/>
                <a:cs typeface="Times New Roman"/>
              </a:rPr>
              <a:t>x</a:t>
            </a:r>
            <a:r>
              <a:rPr sz="2700" spc="114" dirty="0">
                <a:latin typeface="Symbol"/>
                <a:cs typeface="Symbol"/>
              </a:rPr>
              <a:t></a:t>
            </a:r>
            <a:r>
              <a:rPr sz="2050" spc="-35" dirty="0">
                <a:latin typeface="Times New Roman"/>
                <a:cs typeface="Times New Roman"/>
              </a:rPr>
              <a:t>l</a:t>
            </a:r>
            <a:r>
              <a:rPr sz="2050" spc="225" dirty="0">
                <a:latin typeface="Times New Roman"/>
                <a:cs typeface="Times New Roman"/>
              </a:rPr>
              <a:t>o</a:t>
            </a:r>
            <a:r>
              <a:rPr sz="2050" spc="355" dirty="0">
                <a:latin typeface="Times New Roman"/>
                <a:cs typeface="Times New Roman"/>
              </a:rPr>
              <a:t>g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96345" y="2134420"/>
            <a:ext cx="1405890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9965" algn="l"/>
              </a:tabLst>
            </a:pPr>
            <a:r>
              <a:rPr sz="2050" spc="385" dirty="0">
                <a:latin typeface="Symbol"/>
                <a:cs typeface="Symbol"/>
              </a:rPr>
              <a:t></a:t>
            </a:r>
            <a:r>
              <a:rPr sz="2050" spc="215" dirty="0">
                <a:latin typeface="Times New Roman"/>
                <a:cs typeface="Times New Roman"/>
              </a:rPr>
              <a:t> </a:t>
            </a:r>
            <a:r>
              <a:rPr sz="2050" i="1" spc="430" dirty="0">
                <a:latin typeface="Times New Roman"/>
                <a:cs typeface="Times New Roman"/>
              </a:rPr>
              <a:t>E</a:t>
            </a:r>
            <a:r>
              <a:rPr sz="2050" i="1" dirty="0">
                <a:latin typeface="Times New Roman"/>
                <a:cs typeface="Times New Roman"/>
              </a:rPr>
              <a:t>	</a:t>
            </a:r>
            <a:r>
              <a:rPr sz="2050" spc="-35" dirty="0">
                <a:latin typeface="Times New Roman"/>
                <a:cs typeface="Times New Roman"/>
              </a:rPr>
              <a:t>l</a:t>
            </a:r>
            <a:r>
              <a:rPr sz="2050" spc="225" dirty="0">
                <a:latin typeface="Times New Roman"/>
                <a:cs typeface="Times New Roman"/>
              </a:rPr>
              <a:t>o</a:t>
            </a:r>
            <a:r>
              <a:rPr sz="2050" spc="355" dirty="0">
                <a:latin typeface="Times New Roman"/>
                <a:cs typeface="Times New Roman"/>
              </a:rPr>
              <a:t>g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59555" y="2051104"/>
            <a:ext cx="1447165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i="1" spc="290" dirty="0">
                <a:latin typeface="Times New Roman"/>
                <a:cs typeface="Times New Roman"/>
              </a:rPr>
              <a:t>D</a:t>
            </a:r>
            <a:r>
              <a:rPr sz="2700" spc="290" dirty="0">
                <a:latin typeface="Symbol"/>
                <a:cs typeface="Symbol"/>
              </a:rPr>
              <a:t></a:t>
            </a:r>
            <a:r>
              <a:rPr sz="2700" spc="-395" dirty="0">
                <a:latin typeface="Times New Roman"/>
                <a:cs typeface="Times New Roman"/>
              </a:rPr>
              <a:t> </a:t>
            </a:r>
            <a:r>
              <a:rPr sz="2050" i="1" spc="355" dirty="0">
                <a:latin typeface="Times New Roman"/>
                <a:cs typeface="Times New Roman"/>
              </a:rPr>
              <a:t>p</a:t>
            </a:r>
            <a:r>
              <a:rPr sz="2050" i="1" spc="-15" dirty="0">
                <a:latin typeface="Times New Roman"/>
                <a:cs typeface="Times New Roman"/>
              </a:rPr>
              <a:t> </a:t>
            </a:r>
            <a:r>
              <a:rPr sz="2050" spc="130" dirty="0">
                <a:latin typeface="Times New Roman"/>
                <a:cs typeface="Times New Roman"/>
              </a:rPr>
              <a:t>||</a:t>
            </a:r>
            <a:r>
              <a:rPr sz="2050" spc="15" dirty="0">
                <a:latin typeface="Times New Roman"/>
                <a:cs typeface="Times New Roman"/>
              </a:rPr>
              <a:t> </a:t>
            </a:r>
            <a:r>
              <a:rPr sz="2050" i="1" spc="260" dirty="0">
                <a:latin typeface="Times New Roman"/>
                <a:cs typeface="Times New Roman"/>
              </a:rPr>
              <a:t>q</a:t>
            </a:r>
            <a:r>
              <a:rPr sz="2700" spc="260" dirty="0">
                <a:latin typeface="Symbol"/>
                <a:cs typeface="Symbol"/>
              </a:rPr>
              <a:t></a:t>
            </a:r>
            <a:r>
              <a:rPr sz="2700" spc="-275" dirty="0">
                <a:latin typeface="Times New Roman"/>
                <a:cs typeface="Times New Roman"/>
              </a:rPr>
              <a:t> </a:t>
            </a:r>
            <a:r>
              <a:rPr sz="2050" spc="385" dirty="0">
                <a:latin typeface="Symbol"/>
                <a:cs typeface="Symbol"/>
              </a:rPr>
              <a:t>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59577" y="2064854"/>
            <a:ext cx="400685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775" dirty="0">
                <a:latin typeface="Symbol"/>
                <a:cs typeface="Symbol"/>
              </a:rPr>
              <a:t></a:t>
            </a:r>
            <a:endParaRPr sz="30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939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思考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719708"/>
            <a:ext cx="7570470" cy="382524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41300" marR="142875" indent="-228600">
              <a:lnSpc>
                <a:spcPts val="2810"/>
              </a:lnSpc>
              <a:spcBef>
                <a:spcPts val="45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假定已知随机变量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P，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求相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对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简单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随机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变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量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Q，  使得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Q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尽量接近P</a:t>
            </a:r>
            <a:endParaRPr sz="26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22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方法：使</a:t>
            </a:r>
            <a:r>
              <a:rPr sz="2200" spc="-15" dirty="0">
                <a:solidFill>
                  <a:srgbClr val="171717"/>
                </a:solidFill>
                <a:latin typeface="Microsoft YaHei"/>
                <a:cs typeface="Microsoft YaHei"/>
              </a:rPr>
              <a:t>用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P和Q的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K-L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距离。</a:t>
            </a:r>
            <a:endParaRPr sz="2200">
              <a:latin typeface="Microsoft YaHei"/>
              <a:cs typeface="Microsoft YaHei"/>
            </a:endParaRPr>
          </a:p>
          <a:p>
            <a:pPr marL="697865" marR="5080" lvl="1" indent="-323215">
              <a:lnSpc>
                <a:spcPts val="2380"/>
              </a:lnSpc>
              <a:spcBef>
                <a:spcPts val="16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难点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：K-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L距离是非对称的，两个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随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机变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量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应该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谁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在前谁 在后呢？</a:t>
            </a:r>
            <a:endParaRPr sz="2200">
              <a:latin typeface="Microsoft YaHei"/>
              <a:cs typeface="Microsoft YaHei"/>
            </a:endParaRPr>
          </a:p>
          <a:p>
            <a:pPr marL="337185" indent="-325120">
              <a:lnSpc>
                <a:spcPts val="2595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假定使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用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KL(Q||P)，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为了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让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距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离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最小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则要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求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在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P</a:t>
            </a:r>
            <a:endParaRPr sz="2600">
              <a:latin typeface="Microsoft YaHei"/>
              <a:cs typeface="Microsoft YaHei"/>
            </a:endParaRPr>
          </a:p>
          <a:p>
            <a:pPr marL="241300" marR="53975">
              <a:lnSpc>
                <a:spcPts val="2810"/>
              </a:lnSpc>
              <a:spcBef>
                <a:spcPts val="195"/>
              </a:spcBef>
            </a:pP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为0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的地方，Q尽量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为0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。会得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到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比较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“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窄”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分布 曲线；</a:t>
            </a:r>
            <a:endParaRPr sz="2600">
              <a:latin typeface="Microsoft YaHei"/>
              <a:cs typeface="Microsoft YaHei"/>
            </a:endParaRPr>
          </a:p>
          <a:p>
            <a:pPr marL="337185" indent="-325120">
              <a:lnSpc>
                <a:spcPts val="261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假定使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用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KL(P||Q)，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为了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让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距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离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最小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则要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求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在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P</a:t>
            </a:r>
            <a:endParaRPr sz="2600">
              <a:latin typeface="Microsoft YaHei"/>
              <a:cs typeface="Microsoft YaHei"/>
            </a:endParaRPr>
          </a:p>
          <a:p>
            <a:pPr marL="241300" marR="53975">
              <a:lnSpc>
                <a:spcPts val="2810"/>
              </a:lnSpc>
              <a:spcBef>
                <a:spcPts val="200"/>
              </a:spcBef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不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为0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的地方，Q也尽量不为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0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会得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到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比较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“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宽”  的分布曲线；</a:t>
            </a:r>
            <a:endParaRPr sz="2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750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两个</a:t>
            </a:r>
            <a:r>
              <a:rPr spc="-10" dirty="0"/>
              <a:t>K</a:t>
            </a:r>
            <a:r>
              <a:rPr dirty="0"/>
              <a:t>L散度的区别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4842" y="683238"/>
            <a:ext cx="7708265" cy="2417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marR="17780" indent="-228600">
              <a:lnSpc>
                <a:spcPct val="1501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505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绿色曲线是真实分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布p的等高</a:t>
            </a:r>
            <a:r>
              <a:rPr sz="2800" spc="-15" dirty="0">
                <a:solidFill>
                  <a:srgbClr val="171717"/>
                </a:solidFill>
                <a:latin typeface="Microsoft YaHei"/>
                <a:cs typeface="Microsoft YaHei"/>
              </a:rPr>
              <a:t>线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；红色曲线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是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使 用近似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p(z</a:t>
            </a:r>
            <a:r>
              <a:rPr sz="2775" baseline="-21021" dirty="0">
                <a:solidFill>
                  <a:srgbClr val="171717"/>
                </a:solidFill>
                <a:latin typeface="Microsoft YaHei"/>
                <a:cs typeface="Microsoft YaHei"/>
              </a:rPr>
              <a:t>1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,z</a:t>
            </a:r>
            <a:r>
              <a:rPr sz="2775" baseline="-21021" dirty="0">
                <a:solidFill>
                  <a:srgbClr val="171717"/>
                </a:solidFill>
                <a:latin typeface="Microsoft YaHei"/>
                <a:cs typeface="Microsoft YaHei"/>
              </a:rPr>
              <a:t>2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)=p(z</a:t>
            </a:r>
            <a:r>
              <a:rPr sz="2775" baseline="-21021" dirty="0">
                <a:solidFill>
                  <a:srgbClr val="171717"/>
                </a:solidFill>
                <a:latin typeface="Microsoft YaHei"/>
                <a:cs typeface="Microsoft YaHei"/>
              </a:rPr>
              <a:t>1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)p(z</a:t>
            </a:r>
            <a:r>
              <a:rPr sz="2775" baseline="-21021" dirty="0">
                <a:solidFill>
                  <a:srgbClr val="171717"/>
                </a:solidFill>
                <a:latin typeface="Microsoft YaHei"/>
                <a:cs typeface="Microsoft YaHei"/>
              </a:rPr>
              <a:t>2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)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得到的等高线</a:t>
            </a:r>
            <a:endParaRPr sz="2800">
              <a:latin typeface="Microsoft YaHei"/>
              <a:cs typeface="Microsoft YaHei"/>
            </a:endParaRPr>
          </a:p>
          <a:p>
            <a:pPr marL="710565" lvl="1" indent="-323215">
              <a:lnSpc>
                <a:spcPct val="100000"/>
              </a:lnSpc>
              <a:spcBef>
                <a:spcPts val="1540"/>
              </a:spcBef>
              <a:buClr>
                <a:srgbClr val="6FAC46"/>
              </a:buClr>
              <a:buFont typeface="Wingdings"/>
              <a:buChar char=""/>
              <a:tabLst>
                <a:tab pos="7112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左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：KL(p||q)：zero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avoiding</a:t>
            </a:r>
            <a:endParaRPr sz="2400">
              <a:latin typeface="Microsoft YaHei"/>
              <a:cs typeface="Microsoft YaHei"/>
            </a:endParaRPr>
          </a:p>
          <a:p>
            <a:pPr marL="710565" lvl="1" indent="-323215">
              <a:lnSpc>
                <a:spcPct val="100000"/>
              </a:lnSpc>
              <a:spcBef>
                <a:spcPts val="1445"/>
              </a:spcBef>
              <a:buClr>
                <a:srgbClr val="6FAC46"/>
              </a:buClr>
              <a:buFont typeface="Wingdings"/>
              <a:buChar char=""/>
              <a:tabLst>
                <a:tab pos="7112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右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：KL(q||p)：zero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400" spc="-10" dirty="0">
                <a:solidFill>
                  <a:srgbClr val="171717"/>
                </a:solidFill>
                <a:latin typeface="Microsoft YaHei"/>
                <a:cs typeface="Microsoft YaHei"/>
              </a:rPr>
              <a:t>forcing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4173" y="3161051"/>
            <a:ext cx="5168003" cy="17246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750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两个</a:t>
            </a:r>
            <a:r>
              <a:rPr spc="-10" dirty="0"/>
              <a:t>K</a:t>
            </a:r>
            <a:r>
              <a:rPr dirty="0"/>
              <a:t>L散度的区别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683238"/>
            <a:ext cx="7682865" cy="2417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501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蓝色曲线是真实分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布p的等高</a:t>
            </a:r>
            <a:r>
              <a:rPr sz="2800" spc="-15" dirty="0">
                <a:solidFill>
                  <a:srgbClr val="171717"/>
                </a:solidFill>
                <a:latin typeface="Microsoft YaHei"/>
                <a:cs typeface="Microsoft YaHei"/>
              </a:rPr>
              <a:t>线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；红色曲线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是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单 模型近似分布q的等高线。</a:t>
            </a:r>
            <a:endParaRPr sz="28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54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左：KL(p||q)：q趋向于覆盖p</a:t>
            </a:r>
            <a:endParaRPr sz="24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44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中、右：KL(q||p)：q能够锁定某一个峰值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9783" y="3241006"/>
            <a:ext cx="7686354" cy="1547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397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互信息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8356" y="2883671"/>
            <a:ext cx="1339215" cy="4641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i="1" spc="305" dirty="0">
                <a:latin typeface="Times New Roman"/>
                <a:cs typeface="Times New Roman"/>
              </a:rPr>
              <a:t>p</a:t>
            </a:r>
            <a:r>
              <a:rPr sz="2850" spc="305" dirty="0">
                <a:latin typeface="Symbol"/>
                <a:cs typeface="Symbol"/>
              </a:rPr>
              <a:t></a:t>
            </a:r>
            <a:r>
              <a:rPr sz="2150" i="1" spc="305" dirty="0">
                <a:latin typeface="Times New Roman"/>
                <a:cs typeface="Times New Roman"/>
              </a:rPr>
              <a:t>x</a:t>
            </a:r>
            <a:r>
              <a:rPr sz="2850" spc="305" dirty="0">
                <a:latin typeface="Symbol"/>
                <a:cs typeface="Symbol"/>
              </a:rPr>
              <a:t></a:t>
            </a:r>
            <a:r>
              <a:rPr sz="2150" i="1" spc="305" dirty="0">
                <a:latin typeface="Times New Roman"/>
                <a:cs typeface="Times New Roman"/>
              </a:rPr>
              <a:t>p</a:t>
            </a:r>
            <a:r>
              <a:rPr sz="2850" spc="305" dirty="0">
                <a:latin typeface="Symbol"/>
                <a:cs typeface="Symbol"/>
              </a:rPr>
              <a:t></a:t>
            </a:r>
            <a:r>
              <a:rPr sz="2150" i="1" spc="305" dirty="0">
                <a:latin typeface="Times New Roman"/>
                <a:cs typeface="Times New Roman"/>
              </a:rPr>
              <a:t>y</a:t>
            </a:r>
            <a:r>
              <a:rPr sz="2850" spc="305" dirty="0">
                <a:latin typeface="Symbol"/>
                <a:cs typeface="Symbol"/>
              </a:rPr>
              <a:t>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74014" y="3136179"/>
            <a:ext cx="314325" cy="219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i="1" spc="210" dirty="0">
                <a:latin typeface="Times New Roman"/>
                <a:cs typeface="Times New Roman"/>
              </a:rPr>
              <a:t>x</a:t>
            </a:r>
            <a:r>
              <a:rPr sz="1250" spc="210" dirty="0">
                <a:latin typeface="Times New Roman"/>
                <a:cs typeface="Times New Roman"/>
              </a:rPr>
              <a:t>,</a:t>
            </a:r>
            <a:r>
              <a:rPr sz="1250" spc="-160" dirty="0">
                <a:latin typeface="Times New Roman"/>
                <a:cs typeface="Times New Roman"/>
              </a:rPr>
              <a:t> </a:t>
            </a:r>
            <a:r>
              <a:rPr sz="1250" i="1" spc="204" dirty="0">
                <a:latin typeface="Times New Roman"/>
                <a:cs typeface="Times New Roman"/>
              </a:rPr>
              <a:t>y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09879" y="2617103"/>
            <a:ext cx="3585210" cy="5238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569210" algn="l"/>
              </a:tabLst>
            </a:pPr>
            <a:r>
              <a:rPr sz="2150" spc="440" dirty="0">
                <a:latin typeface="Symbol"/>
                <a:cs typeface="Symbol"/>
              </a:rPr>
              <a:t></a:t>
            </a:r>
            <a:r>
              <a:rPr sz="2150" spc="440" dirty="0">
                <a:latin typeface="Times New Roman"/>
                <a:cs typeface="Times New Roman"/>
              </a:rPr>
              <a:t> </a:t>
            </a:r>
            <a:r>
              <a:rPr sz="4875" spc="1252" baseline="-8547" dirty="0">
                <a:latin typeface="Symbol"/>
                <a:cs typeface="Symbol"/>
              </a:rPr>
              <a:t></a:t>
            </a:r>
            <a:r>
              <a:rPr sz="4875" spc="-727" baseline="-8547" dirty="0">
                <a:latin typeface="Times New Roman"/>
                <a:cs typeface="Times New Roman"/>
              </a:rPr>
              <a:t> </a:t>
            </a:r>
            <a:r>
              <a:rPr sz="2150" i="1" spc="275" dirty="0">
                <a:latin typeface="Times New Roman"/>
                <a:cs typeface="Times New Roman"/>
              </a:rPr>
              <a:t>p</a:t>
            </a:r>
            <a:r>
              <a:rPr sz="2850" spc="275" dirty="0">
                <a:latin typeface="Symbol"/>
                <a:cs typeface="Symbol"/>
              </a:rPr>
              <a:t></a:t>
            </a:r>
            <a:r>
              <a:rPr sz="2150" i="1" spc="275" dirty="0">
                <a:latin typeface="Times New Roman"/>
                <a:cs typeface="Times New Roman"/>
              </a:rPr>
              <a:t>x</a:t>
            </a:r>
            <a:r>
              <a:rPr sz="2150" spc="275" dirty="0">
                <a:latin typeface="Times New Roman"/>
                <a:cs typeface="Times New Roman"/>
              </a:rPr>
              <a:t>,</a:t>
            </a:r>
            <a:r>
              <a:rPr sz="2150" spc="80" dirty="0">
                <a:latin typeface="Times New Roman"/>
                <a:cs typeface="Times New Roman"/>
              </a:rPr>
              <a:t> </a:t>
            </a:r>
            <a:r>
              <a:rPr sz="2150" i="1" spc="250" dirty="0">
                <a:latin typeface="Times New Roman"/>
                <a:cs typeface="Times New Roman"/>
              </a:rPr>
              <a:t>y</a:t>
            </a:r>
            <a:r>
              <a:rPr sz="2850" spc="250" dirty="0">
                <a:latin typeface="Symbol"/>
                <a:cs typeface="Symbol"/>
              </a:rPr>
              <a:t></a:t>
            </a:r>
            <a:r>
              <a:rPr sz="2150" spc="250" dirty="0">
                <a:latin typeface="Times New Roman"/>
                <a:cs typeface="Times New Roman"/>
              </a:rPr>
              <a:t>log</a:t>
            </a:r>
            <a:r>
              <a:rPr sz="3225" u="sng" spc="375" baseline="361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225" i="1" u="sng" spc="405" baseline="361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</a:t>
            </a:r>
            <a:r>
              <a:rPr sz="4275" u="sng" spc="405" baseline="2729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</a:t>
            </a:r>
            <a:r>
              <a:rPr sz="3225" i="1" u="sng" spc="405" baseline="361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r>
              <a:rPr sz="3225" u="sng" spc="405" baseline="361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,</a:t>
            </a:r>
            <a:r>
              <a:rPr sz="3225" u="sng" spc="44" baseline="361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25" i="1" u="sng" spc="412" baseline="361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y</a:t>
            </a:r>
            <a:r>
              <a:rPr sz="4275" u="sng" spc="412" baseline="2729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</a:t>
            </a:r>
            <a:endParaRPr sz="4275" baseline="2729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542" y="683238"/>
            <a:ext cx="7630159" cy="1857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501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两个随机变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量X，Y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的互信息，定义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为X，Y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的联 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合分布和独立分布乘积的相对熵。</a:t>
            </a:r>
            <a:endParaRPr sz="2800">
              <a:latin typeface="Microsoft YaHei"/>
              <a:cs typeface="Microsoft YaHei"/>
            </a:endParaRPr>
          </a:p>
          <a:p>
            <a:pPr marR="766445" algn="ctr">
              <a:lnSpc>
                <a:spcPct val="100000"/>
              </a:lnSpc>
              <a:spcBef>
                <a:spcPts val="910"/>
              </a:spcBef>
            </a:pPr>
            <a:r>
              <a:rPr sz="2150" i="1" spc="265" dirty="0">
                <a:latin typeface="Times New Roman"/>
                <a:cs typeface="Times New Roman"/>
              </a:rPr>
              <a:t>I</a:t>
            </a:r>
            <a:r>
              <a:rPr sz="2150" i="1" spc="-225" dirty="0">
                <a:latin typeface="Times New Roman"/>
                <a:cs typeface="Times New Roman"/>
              </a:rPr>
              <a:t> </a:t>
            </a:r>
            <a:r>
              <a:rPr sz="2850" spc="335" dirty="0">
                <a:latin typeface="Symbol"/>
                <a:cs typeface="Symbol"/>
              </a:rPr>
              <a:t></a:t>
            </a:r>
            <a:r>
              <a:rPr sz="2150" i="1" spc="335" dirty="0">
                <a:latin typeface="Times New Roman"/>
                <a:cs typeface="Times New Roman"/>
              </a:rPr>
              <a:t>X</a:t>
            </a:r>
            <a:r>
              <a:rPr sz="2150" i="1" spc="-135" dirty="0">
                <a:latin typeface="Times New Roman"/>
                <a:cs typeface="Times New Roman"/>
              </a:rPr>
              <a:t> </a:t>
            </a:r>
            <a:r>
              <a:rPr sz="2150" spc="405" dirty="0">
                <a:latin typeface="Times New Roman"/>
                <a:cs typeface="Times New Roman"/>
              </a:rPr>
              <a:t>,</a:t>
            </a:r>
            <a:r>
              <a:rPr sz="2150" i="1" spc="405" dirty="0">
                <a:latin typeface="Times New Roman"/>
                <a:cs typeface="Times New Roman"/>
              </a:rPr>
              <a:t>Y</a:t>
            </a:r>
            <a:r>
              <a:rPr sz="2150" i="1" spc="-100" dirty="0">
                <a:latin typeface="Times New Roman"/>
                <a:cs typeface="Times New Roman"/>
              </a:rPr>
              <a:t> </a:t>
            </a:r>
            <a:r>
              <a:rPr sz="2850" spc="15" dirty="0">
                <a:latin typeface="Symbol"/>
                <a:cs typeface="Symbol"/>
              </a:rPr>
              <a:t></a:t>
            </a:r>
            <a:r>
              <a:rPr sz="2850" spc="-295" dirty="0">
                <a:latin typeface="Times New Roman"/>
                <a:cs typeface="Times New Roman"/>
              </a:rPr>
              <a:t> </a:t>
            </a:r>
            <a:r>
              <a:rPr sz="2150" spc="440" dirty="0">
                <a:latin typeface="Symbol"/>
                <a:cs typeface="Symbol"/>
              </a:rPr>
              <a:t></a:t>
            </a:r>
            <a:r>
              <a:rPr sz="2150" spc="185" dirty="0">
                <a:latin typeface="Times New Roman"/>
                <a:cs typeface="Times New Roman"/>
              </a:rPr>
              <a:t> </a:t>
            </a:r>
            <a:r>
              <a:rPr sz="2150" i="1" spc="310" dirty="0">
                <a:latin typeface="Times New Roman"/>
                <a:cs typeface="Times New Roman"/>
              </a:rPr>
              <a:t>D</a:t>
            </a:r>
            <a:r>
              <a:rPr sz="2850" spc="310" dirty="0">
                <a:latin typeface="Symbol"/>
                <a:cs typeface="Symbol"/>
              </a:rPr>
              <a:t></a:t>
            </a:r>
            <a:r>
              <a:rPr sz="2850" spc="-420" dirty="0">
                <a:latin typeface="Times New Roman"/>
                <a:cs typeface="Times New Roman"/>
              </a:rPr>
              <a:t> </a:t>
            </a:r>
            <a:r>
              <a:rPr sz="2150" i="1" spc="270" dirty="0">
                <a:latin typeface="Times New Roman"/>
                <a:cs typeface="Times New Roman"/>
              </a:rPr>
              <a:t>p</a:t>
            </a:r>
            <a:r>
              <a:rPr sz="2850" spc="270" dirty="0">
                <a:latin typeface="Symbol"/>
                <a:cs typeface="Symbol"/>
              </a:rPr>
              <a:t></a:t>
            </a:r>
            <a:r>
              <a:rPr sz="2150" i="1" spc="270" dirty="0">
                <a:latin typeface="Times New Roman"/>
                <a:cs typeface="Times New Roman"/>
              </a:rPr>
              <a:t>x</a:t>
            </a:r>
            <a:r>
              <a:rPr sz="2150" spc="270" dirty="0">
                <a:latin typeface="Times New Roman"/>
                <a:cs typeface="Times New Roman"/>
              </a:rPr>
              <a:t>,</a:t>
            </a:r>
            <a:r>
              <a:rPr sz="2150" spc="80" dirty="0">
                <a:latin typeface="Times New Roman"/>
                <a:cs typeface="Times New Roman"/>
              </a:rPr>
              <a:t> </a:t>
            </a:r>
            <a:r>
              <a:rPr sz="2150" i="1" spc="270" dirty="0">
                <a:latin typeface="Times New Roman"/>
                <a:cs typeface="Times New Roman"/>
              </a:rPr>
              <a:t>y</a:t>
            </a:r>
            <a:r>
              <a:rPr sz="2850" spc="270" dirty="0">
                <a:latin typeface="Symbol"/>
                <a:cs typeface="Symbol"/>
              </a:rPr>
              <a:t></a:t>
            </a:r>
            <a:r>
              <a:rPr sz="2150" spc="270" dirty="0">
                <a:latin typeface="Times New Roman"/>
                <a:cs typeface="Times New Roman"/>
              </a:rPr>
              <a:t>||</a:t>
            </a:r>
            <a:r>
              <a:rPr sz="2150" spc="375" dirty="0">
                <a:latin typeface="Times New Roman"/>
                <a:cs typeface="Times New Roman"/>
              </a:rPr>
              <a:t> </a:t>
            </a:r>
            <a:r>
              <a:rPr sz="2150" i="1" spc="310" dirty="0">
                <a:latin typeface="Times New Roman"/>
                <a:cs typeface="Times New Roman"/>
              </a:rPr>
              <a:t>p</a:t>
            </a:r>
            <a:r>
              <a:rPr sz="2850" spc="310" dirty="0">
                <a:latin typeface="Symbol"/>
                <a:cs typeface="Symbol"/>
              </a:rPr>
              <a:t></a:t>
            </a:r>
            <a:r>
              <a:rPr sz="2150" i="1" spc="310" dirty="0">
                <a:latin typeface="Times New Roman"/>
                <a:cs typeface="Times New Roman"/>
              </a:rPr>
              <a:t>x</a:t>
            </a:r>
            <a:r>
              <a:rPr sz="2850" spc="310" dirty="0">
                <a:latin typeface="Symbol"/>
                <a:cs typeface="Symbol"/>
              </a:rPr>
              <a:t></a:t>
            </a:r>
            <a:r>
              <a:rPr sz="2150" i="1" spc="310" dirty="0">
                <a:latin typeface="Times New Roman"/>
                <a:cs typeface="Times New Roman"/>
              </a:rPr>
              <a:t>p</a:t>
            </a:r>
            <a:r>
              <a:rPr sz="2850" spc="310" dirty="0">
                <a:latin typeface="Symbol"/>
                <a:cs typeface="Symbol"/>
              </a:rPr>
              <a:t></a:t>
            </a:r>
            <a:r>
              <a:rPr sz="2150" i="1" spc="310" dirty="0">
                <a:latin typeface="Times New Roman"/>
                <a:cs typeface="Times New Roman"/>
              </a:rPr>
              <a:t>y</a:t>
            </a:r>
            <a:r>
              <a:rPr sz="2850" b="1" spc="310" dirty="0">
                <a:latin typeface="Symbol"/>
                <a:cs typeface="Symbol"/>
              </a:rPr>
              <a:t></a:t>
            </a:r>
            <a:endParaRPr sz="28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96976"/>
            <a:ext cx="61125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计算条件熵的定义式</a:t>
            </a:r>
            <a:r>
              <a:rPr sz="3200" spc="5" dirty="0"/>
              <a:t>：H(Y)-I(X,Y)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524618" y="3386887"/>
            <a:ext cx="40894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i="1" spc="65" dirty="0">
                <a:latin typeface="Times New Roman"/>
                <a:cs typeface="Times New Roman"/>
              </a:rPr>
              <a:t>p</a:t>
            </a:r>
            <a:r>
              <a:rPr sz="1700" spc="135" dirty="0">
                <a:latin typeface="Times New Roman"/>
                <a:cs typeface="Times New Roman"/>
              </a:rPr>
              <a:t>(</a:t>
            </a:r>
            <a:r>
              <a:rPr sz="1700" i="1" spc="55" dirty="0">
                <a:latin typeface="Times New Roman"/>
                <a:cs typeface="Times New Roman"/>
              </a:rPr>
              <a:t>x</a:t>
            </a:r>
            <a:r>
              <a:rPr sz="1700" spc="10" dirty="0">
                <a:latin typeface="Times New Roman"/>
                <a:cs typeface="Times New Roman"/>
              </a:rPr>
              <a:t>)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61281" y="2730563"/>
            <a:ext cx="839469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i="1" spc="65" dirty="0">
                <a:latin typeface="Times New Roman"/>
                <a:cs typeface="Times New Roman"/>
              </a:rPr>
              <a:t>p</a:t>
            </a:r>
            <a:r>
              <a:rPr sz="1700" spc="65" dirty="0">
                <a:latin typeface="Times New Roman"/>
                <a:cs typeface="Times New Roman"/>
              </a:rPr>
              <a:t>(</a:t>
            </a:r>
            <a:r>
              <a:rPr sz="1700" i="1" spc="65" dirty="0">
                <a:latin typeface="Times New Roman"/>
                <a:cs typeface="Times New Roman"/>
              </a:rPr>
              <a:t>x</a:t>
            </a:r>
            <a:r>
              <a:rPr sz="1700" spc="65" dirty="0">
                <a:latin typeface="Times New Roman"/>
                <a:cs typeface="Times New Roman"/>
              </a:rPr>
              <a:t>)</a:t>
            </a:r>
            <a:r>
              <a:rPr sz="1700" spc="-200" dirty="0">
                <a:latin typeface="Times New Roman"/>
                <a:cs typeface="Times New Roman"/>
              </a:rPr>
              <a:t> </a:t>
            </a:r>
            <a:r>
              <a:rPr sz="1700" i="1" spc="40" dirty="0">
                <a:latin typeface="Times New Roman"/>
                <a:cs typeface="Times New Roman"/>
              </a:rPr>
              <a:t>p</a:t>
            </a:r>
            <a:r>
              <a:rPr sz="1700" spc="40" dirty="0">
                <a:latin typeface="Times New Roman"/>
                <a:cs typeface="Times New Roman"/>
              </a:rPr>
              <a:t>(</a:t>
            </a:r>
            <a:r>
              <a:rPr sz="1700" spc="-240" dirty="0">
                <a:latin typeface="Times New Roman"/>
                <a:cs typeface="Times New Roman"/>
              </a:rPr>
              <a:t> </a:t>
            </a:r>
            <a:r>
              <a:rPr sz="1700" i="1" spc="45" dirty="0">
                <a:latin typeface="Times New Roman"/>
                <a:cs typeface="Times New Roman"/>
              </a:rPr>
              <a:t>y</a:t>
            </a:r>
            <a:r>
              <a:rPr sz="1700" spc="45" dirty="0">
                <a:latin typeface="Times New Roman"/>
                <a:cs typeface="Times New Roman"/>
              </a:rPr>
              <a:t>)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58014" y="1716185"/>
            <a:ext cx="892175" cy="6477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700" i="1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700" i="1" u="sng" spc="-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00" i="1" u="sng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</a:t>
            </a:r>
            <a:r>
              <a:rPr sz="1700" u="sng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1700" i="1" u="sng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r>
              <a:rPr sz="1700" u="sng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,</a:t>
            </a:r>
            <a:r>
              <a:rPr sz="1700" u="sng" spc="-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00" i="1" u="sng" spc="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y</a:t>
            </a:r>
            <a:r>
              <a:rPr sz="1700" u="sng" spc="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r>
              <a:rPr sz="1700" u="sng" spc="1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700">
              <a:latin typeface="Times New Roman"/>
              <a:cs typeface="Times New Roman"/>
            </a:endParaRPr>
          </a:p>
          <a:p>
            <a:pPr marL="54610">
              <a:lnSpc>
                <a:spcPct val="100000"/>
              </a:lnSpc>
              <a:spcBef>
                <a:spcPts val="409"/>
              </a:spcBef>
            </a:pPr>
            <a:r>
              <a:rPr sz="1700" i="1" spc="65" dirty="0">
                <a:latin typeface="Times New Roman"/>
                <a:cs typeface="Times New Roman"/>
              </a:rPr>
              <a:t>p</a:t>
            </a:r>
            <a:r>
              <a:rPr sz="1700" spc="65" dirty="0">
                <a:latin typeface="Times New Roman"/>
                <a:cs typeface="Times New Roman"/>
              </a:rPr>
              <a:t>(</a:t>
            </a:r>
            <a:r>
              <a:rPr sz="1700" i="1" spc="65" dirty="0">
                <a:latin typeface="Times New Roman"/>
                <a:cs typeface="Times New Roman"/>
              </a:rPr>
              <a:t>x</a:t>
            </a:r>
            <a:r>
              <a:rPr sz="1700" spc="65" dirty="0">
                <a:latin typeface="Times New Roman"/>
                <a:cs typeface="Times New Roman"/>
              </a:rPr>
              <a:t>)</a:t>
            </a:r>
            <a:r>
              <a:rPr sz="1700" spc="-200" dirty="0">
                <a:latin typeface="Times New Roman"/>
                <a:cs typeface="Times New Roman"/>
              </a:rPr>
              <a:t> </a:t>
            </a:r>
            <a:r>
              <a:rPr sz="1700" i="1" spc="40" dirty="0">
                <a:latin typeface="Times New Roman"/>
                <a:cs typeface="Times New Roman"/>
              </a:rPr>
              <a:t>p</a:t>
            </a:r>
            <a:r>
              <a:rPr sz="1700" spc="40" dirty="0">
                <a:latin typeface="Times New Roman"/>
                <a:cs typeface="Times New Roman"/>
              </a:rPr>
              <a:t>(</a:t>
            </a:r>
            <a:r>
              <a:rPr sz="1700" spc="-235" dirty="0">
                <a:latin typeface="Times New Roman"/>
                <a:cs typeface="Times New Roman"/>
              </a:rPr>
              <a:t> </a:t>
            </a:r>
            <a:r>
              <a:rPr sz="1700" i="1" spc="45" dirty="0">
                <a:latin typeface="Times New Roman"/>
                <a:cs typeface="Times New Roman"/>
              </a:rPr>
              <a:t>y</a:t>
            </a:r>
            <a:r>
              <a:rPr sz="1700" spc="45" dirty="0">
                <a:latin typeface="Times New Roman"/>
                <a:cs typeface="Times New Roman"/>
              </a:rPr>
              <a:t>)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37581" y="1384616"/>
            <a:ext cx="83883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i="1" spc="65" dirty="0">
                <a:latin typeface="Times New Roman"/>
                <a:cs typeface="Times New Roman"/>
              </a:rPr>
              <a:t>p</a:t>
            </a:r>
            <a:r>
              <a:rPr sz="1700" spc="65" dirty="0">
                <a:latin typeface="Times New Roman"/>
                <a:cs typeface="Times New Roman"/>
              </a:rPr>
              <a:t>(</a:t>
            </a:r>
            <a:r>
              <a:rPr sz="1700" i="1" spc="65" dirty="0">
                <a:latin typeface="Times New Roman"/>
                <a:cs typeface="Times New Roman"/>
              </a:rPr>
              <a:t>x</a:t>
            </a:r>
            <a:r>
              <a:rPr sz="1700" spc="65" dirty="0">
                <a:latin typeface="Times New Roman"/>
                <a:cs typeface="Times New Roman"/>
              </a:rPr>
              <a:t>)</a:t>
            </a:r>
            <a:r>
              <a:rPr sz="1700" spc="-200" dirty="0">
                <a:latin typeface="Times New Roman"/>
                <a:cs typeface="Times New Roman"/>
              </a:rPr>
              <a:t> </a:t>
            </a:r>
            <a:r>
              <a:rPr sz="1700" i="1" spc="40" dirty="0">
                <a:latin typeface="Times New Roman"/>
                <a:cs typeface="Times New Roman"/>
              </a:rPr>
              <a:t>p</a:t>
            </a:r>
            <a:r>
              <a:rPr sz="1700" spc="40" dirty="0">
                <a:latin typeface="Times New Roman"/>
                <a:cs typeface="Times New Roman"/>
              </a:rPr>
              <a:t>(</a:t>
            </a:r>
            <a:r>
              <a:rPr sz="1700" spc="-245" dirty="0">
                <a:latin typeface="Times New Roman"/>
                <a:cs typeface="Times New Roman"/>
              </a:rPr>
              <a:t> </a:t>
            </a:r>
            <a:r>
              <a:rPr sz="1700" i="1" spc="45" dirty="0">
                <a:latin typeface="Times New Roman"/>
                <a:cs typeface="Times New Roman"/>
              </a:rPr>
              <a:t>y</a:t>
            </a:r>
            <a:r>
              <a:rPr sz="1700" spc="45" dirty="0">
                <a:latin typeface="Times New Roman"/>
                <a:cs typeface="Times New Roman"/>
              </a:rPr>
              <a:t>)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5986" y="3516636"/>
            <a:ext cx="19748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i="1" spc="35" dirty="0">
                <a:latin typeface="Times New Roman"/>
                <a:cs typeface="Times New Roman"/>
              </a:rPr>
              <a:t>x</a:t>
            </a:r>
            <a:r>
              <a:rPr sz="1000" spc="35" dirty="0">
                <a:latin typeface="Times New Roman"/>
                <a:cs typeface="Times New Roman"/>
              </a:rPr>
              <a:t>,</a:t>
            </a:r>
            <a:r>
              <a:rPr sz="1000" spc="-170" dirty="0">
                <a:latin typeface="Times New Roman"/>
                <a:cs typeface="Times New Roman"/>
              </a:rPr>
              <a:t> </a:t>
            </a:r>
            <a:r>
              <a:rPr sz="1000" i="1" spc="5" dirty="0">
                <a:latin typeface="Times New Roman"/>
                <a:cs typeface="Times New Roman"/>
              </a:rPr>
              <a:t>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85986" y="2860312"/>
            <a:ext cx="2037714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852295" algn="l"/>
              </a:tabLst>
            </a:pPr>
            <a:r>
              <a:rPr sz="1000" i="1" spc="35" dirty="0">
                <a:latin typeface="Times New Roman"/>
                <a:cs typeface="Times New Roman"/>
              </a:rPr>
              <a:t>x</a:t>
            </a:r>
            <a:r>
              <a:rPr sz="1000" spc="35" dirty="0">
                <a:latin typeface="Times New Roman"/>
                <a:cs typeface="Times New Roman"/>
              </a:rPr>
              <a:t>,</a:t>
            </a:r>
            <a:r>
              <a:rPr sz="1000" spc="-114" dirty="0">
                <a:latin typeface="Times New Roman"/>
                <a:cs typeface="Times New Roman"/>
              </a:rPr>
              <a:t> </a:t>
            </a:r>
            <a:r>
              <a:rPr sz="1000" i="1" spc="5" dirty="0">
                <a:latin typeface="Times New Roman"/>
                <a:cs typeface="Times New Roman"/>
              </a:rPr>
              <a:t>y	</a:t>
            </a:r>
            <a:r>
              <a:rPr sz="1000" i="1" spc="35" dirty="0">
                <a:latin typeface="Times New Roman"/>
                <a:cs typeface="Times New Roman"/>
              </a:rPr>
              <a:t>x</a:t>
            </a:r>
            <a:r>
              <a:rPr sz="1000" spc="35" dirty="0">
                <a:latin typeface="Times New Roman"/>
                <a:cs typeface="Times New Roman"/>
              </a:rPr>
              <a:t>,</a:t>
            </a:r>
            <a:r>
              <a:rPr sz="1000" spc="-170" dirty="0">
                <a:latin typeface="Times New Roman"/>
                <a:cs typeface="Times New Roman"/>
              </a:rPr>
              <a:t> </a:t>
            </a:r>
            <a:r>
              <a:rPr sz="1000" i="1" spc="5" dirty="0">
                <a:latin typeface="Times New Roman"/>
                <a:cs typeface="Times New Roman"/>
              </a:rPr>
              <a:t>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65254" y="2204006"/>
            <a:ext cx="19748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i="1" spc="35" dirty="0">
                <a:latin typeface="Times New Roman"/>
                <a:cs typeface="Times New Roman"/>
              </a:rPr>
              <a:t>x</a:t>
            </a:r>
            <a:r>
              <a:rPr sz="1000" spc="35" dirty="0">
                <a:latin typeface="Times New Roman"/>
                <a:cs typeface="Times New Roman"/>
              </a:rPr>
              <a:t>,</a:t>
            </a:r>
            <a:r>
              <a:rPr sz="1000" spc="-170" dirty="0">
                <a:latin typeface="Times New Roman"/>
                <a:cs typeface="Times New Roman"/>
              </a:rPr>
              <a:t> </a:t>
            </a:r>
            <a:r>
              <a:rPr sz="1000" i="1" spc="5" dirty="0">
                <a:latin typeface="Times New Roman"/>
                <a:cs typeface="Times New Roman"/>
              </a:rPr>
              <a:t>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46017" y="1514273"/>
            <a:ext cx="175387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568450" algn="l"/>
              </a:tabLst>
            </a:pPr>
            <a:r>
              <a:rPr sz="1000" i="1" spc="5" dirty="0">
                <a:latin typeface="Times New Roman"/>
                <a:cs typeface="Times New Roman"/>
              </a:rPr>
              <a:t>y	</a:t>
            </a:r>
            <a:r>
              <a:rPr sz="1000" i="1" spc="35" dirty="0">
                <a:latin typeface="Times New Roman"/>
                <a:cs typeface="Times New Roman"/>
              </a:rPr>
              <a:t>x</a:t>
            </a:r>
            <a:r>
              <a:rPr sz="1000" spc="35" dirty="0">
                <a:latin typeface="Times New Roman"/>
                <a:cs typeface="Times New Roman"/>
              </a:rPr>
              <a:t>,</a:t>
            </a:r>
            <a:r>
              <a:rPr sz="1000" spc="-170" dirty="0">
                <a:latin typeface="Times New Roman"/>
                <a:cs typeface="Times New Roman"/>
              </a:rPr>
              <a:t> </a:t>
            </a:r>
            <a:r>
              <a:rPr sz="1000" i="1" spc="5" dirty="0">
                <a:latin typeface="Times New Roman"/>
                <a:cs typeface="Times New Roman"/>
              </a:rPr>
              <a:t>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21895" y="1764006"/>
            <a:ext cx="110489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spc="10" dirty="0">
                <a:latin typeface="Symbol"/>
                <a:cs typeface="Symbol"/>
              </a:rPr>
              <a:t>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11460" y="1905204"/>
            <a:ext cx="320929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13384" algn="l"/>
                <a:tab pos="2326005" algn="l"/>
              </a:tabLst>
            </a:pPr>
            <a:r>
              <a:rPr sz="1700" spc="10" dirty="0">
                <a:latin typeface="Symbol"/>
                <a:cs typeface="Symbol"/>
              </a:rPr>
              <a:t></a:t>
            </a:r>
            <a:r>
              <a:rPr sz="1700" spc="10" dirty="0">
                <a:latin typeface="Times New Roman"/>
                <a:cs typeface="Times New Roman"/>
              </a:rPr>
              <a:t>	</a:t>
            </a:r>
            <a:r>
              <a:rPr sz="1700" i="1" spc="60" dirty="0">
                <a:latin typeface="Times New Roman"/>
                <a:cs typeface="Times New Roman"/>
              </a:rPr>
              <a:t>p</a:t>
            </a:r>
            <a:r>
              <a:rPr sz="1700" spc="60" dirty="0">
                <a:latin typeface="Times New Roman"/>
                <a:cs typeface="Times New Roman"/>
              </a:rPr>
              <a:t>(</a:t>
            </a:r>
            <a:r>
              <a:rPr sz="1700" i="1" spc="60" dirty="0">
                <a:latin typeface="Times New Roman"/>
                <a:cs typeface="Times New Roman"/>
              </a:rPr>
              <a:t>x</a:t>
            </a:r>
            <a:r>
              <a:rPr sz="1700" spc="60" dirty="0">
                <a:latin typeface="Times New Roman"/>
                <a:cs typeface="Times New Roman"/>
              </a:rPr>
              <a:t>,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i="1" spc="45" dirty="0">
                <a:latin typeface="Times New Roman"/>
                <a:cs typeface="Times New Roman"/>
              </a:rPr>
              <a:t>y</a:t>
            </a:r>
            <a:r>
              <a:rPr sz="1700" spc="45" dirty="0">
                <a:latin typeface="Times New Roman"/>
                <a:cs typeface="Times New Roman"/>
              </a:rPr>
              <a:t>)</a:t>
            </a:r>
            <a:r>
              <a:rPr sz="1700" spc="-270" dirty="0">
                <a:latin typeface="Times New Roman"/>
                <a:cs typeface="Times New Roman"/>
              </a:rPr>
              <a:t> </a:t>
            </a:r>
            <a:r>
              <a:rPr sz="1700" spc="10" dirty="0">
                <a:latin typeface="Symbol"/>
                <a:cs typeface="Symbol"/>
              </a:rPr>
              <a:t></a:t>
            </a:r>
            <a:r>
              <a:rPr sz="1700" spc="-225" dirty="0">
                <a:latin typeface="Times New Roman"/>
                <a:cs typeface="Times New Roman"/>
              </a:rPr>
              <a:t> </a:t>
            </a:r>
            <a:r>
              <a:rPr sz="1700" spc="-65" dirty="0">
                <a:latin typeface="Times New Roman"/>
                <a:cs typeface="Times New Roman"/>
              </a:rPr>
              <a:t>log</a:t>
            </a:r>
            <a:r>
              <a:rPr sz="1700" spc="270" dirty="0">
                <a:latin typeface="Times New Roman"/>
                <a:cs typeface="Times New Roman"/>
              </a:rPr>
              <a:t> </a:t>
            </a:r>
            <a:r>
              <a:rPr sz="1700" i="1" spc="40" dirty="0">
                <a:latin typeface="Times New Roman"/>
                <a:cs typeface="Times New Roman"/>
              </a:rPr>
              <a:t>p</a:t>
            </a:r>
            <a:r>
              <a:rPr sz="1700" spc="40" dirty="0">
                <a:latin typeface="Times New Roman"/>
                <a:cs typeface="Times New Roman"/>
              </a:rPr>
              <a:t>(</a:t>
            </a:r>
            <a:r>
              <a:rPr sz="1700" spc="-215" dirty="0">
                <a:latin typeface="Times New Roman"/>
                <a:cs typeface="Times New Roman"/>
              </a:rPr>
              <a:t> </a:t>
            </a:r>
            <a:r>
              <a:rPr sz="1700" i="1" spc="45" dirty="0">
                <a:latin typeface="Times New Roman"/>
                <a:cs typeface="Times New Roman"/>
              </a:rPr>
              <a:t>y</a:t>
            </a:r>
            <a:r>
              <a:rPr sz="1700" spc="45" dirty="0">
                <a:latin typeface="Times New Roman"/>
                <a:cs typeface="Times New Roman"/>
              </a:rPr>
              <a:t>)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spc="15" dirty="0">
                <a:latin typeface="Symbol"/>
                <a:cs typeface="Symbol"/>
              </a:rPr>
              <a:t></a:t>
            </a:r>
            <a:r>
              <a:rPr sz="1700" spc="15" dirty="0">
                <a:latin typeface="Times New Roman"/>
                <a:cs typeface="Times New Roman"/>
              </a:rPr>
              <a:t>	</a:t>
            </a:r>
            <a:r>
              <a:rPr sz="1700" i="1" spc="60" dirty="0">
                <a:latin typeface="Times New Roman"/>
                <a:cs typeface="Times New Roman"/>
              </a:rPr>
              <a:t>p</a:t>
            </a:r>
            <a:r>
              <a:rPr sz="1700" spc="60" dirty="0">
                <a:latin typeface="Times New Roman"/>
                <a:cs typeface="Times New Roman"/>
              </a:rPr>
              <a:t>(</a:t>
            </a:r>
            <a:r>
              <a:rPr sz="1700" i="1" spc="60" dirty="0">
                <a:latin typeface="Times New Roman"/>
                <a:cs typeface="Times New Roman"/>
              </a:rPr>
              <a:t>x</a:t>
            </a:r>
            <a:r>
              <a:rPr sz="1700" spc="60" dirty="0">
                <a:latin typeface="Times New Roman"/>
                <a:cs typeface="Times New Roman"/>
              </a:rPr>
              <a:t>,</a:t>
            </a:r>
            <a:r>
              <a:rPr sz="1700" spc="-95" dirty="0">
                <a:latin typeface="Times New Roman"/>
                <a:cs typeface="Times New Roman"/>
              </a:rPr>
              <a:t> </a:t>
            </a:r>
            <a:r>
              <a:rPr sz="1700" i="1" spc="45" dirty="0">
                <a:latin typeface="Times New Roman"/>
                <a:cs typeface="Times New Roman"/>
              </a:rPr>
              <a:t>y</a:t>
            </a:r>
            <a:r>
              <a:rPr sz="1700" spc="45" dirty="0">
                <a:latin typeface="Times New Roman"/>
                <a:cs typeface="Times New Roman"/>
              </a:rPr>
              <a:t>)</a:t>
            </a:r>
            <a:r>
              <a:rPr sz="1700" spc="-235" dirty="0">
                <a:latin typeface="Times New Roman"/>
                <a:cs typeface="Times New Roman"/>
              </a:rPr>
              <a:t> </a:t>
            </a:r>
            <a:r>
              <a:rPr sz="1700" spc="-65" dirty="0">
                <a:latin typeface="Times New Roman"/>
                <a:cs typeface="Times New Roman"/>
              </a:rPr>
              <a:t>log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46018" y="2115083"/>
            <a:ext cx="128587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188085" algn="l"/>
              </a:tabLst>
            </a:pPr>
            <a:r>
              <a:rPr sz="1000" i="1" spc="5" dirty="0">
                <a:latin typeface="Times New Roman"/>
                <a:cs typeface="Times New Roman"/>
              </a:rPr>
              <a:t>y  </a:t>
            </a:r>
            <a:r>
              <a:rPr sz="1000" i="1" spc="100" dirty="0">
                <a:latin typeface="Times New Roman"/>
                <a:cs typeface="Times New Roman"/>
              </a:rPr>
              <a:t> </a:t>
            </a:r>
            <a:r>
              <a:rPr sz="1700" spc="10" dirty="0">
                <a:latin typeface="Symbol"/>
                <a:cs typeface="Symbol"/>
              </a:rPr>
              <a:t>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Times New Roman"/>
                <a:cs typeface="Times New Roman"/>
              </a:rPr>
              <a:t> </a:t>
            </a:r>
            <a:r>
              <a:rPr sz="1000" i="1" spc="5" dirty="0">
                <a:latin typeface="Times New Roman"/>
                <a:cs typeface="Times New Roman"/>
              </a:rPr>
              <a:t>x</a:t>
            </a:r>
            <a:r>
              <a:rPr sz="1000" i="1" dirty="0">
                <a:latin typeface="Times New Roman"/>
                <a:cs typeface="Times New Roman"/>
              </a:rPr>
              <a:t>	</a:t>
            </a:r>
            <a:r>
              <a:rPr sz="1700" spc="10" dirty="0">
                <a:latin typeface="Symbol"/>
                <a:cs typeface="Symbol"/>
              </a:rPr>
              <a:t>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30151" y="3603762"/>
            <a:ext cx="2254885" cy="95885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25"/>
              </a:spcBef>
            </a:pPr>
            <a:r>
              <a:rPr sz="1700" spc="15" dirty="0">
                <a:latin typeface="Symbol"/>
                <a:cs typeface="Symbol"/>
              </a:rPr>
              <a:t>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25" dirty="0">
                <a:latin typeface="Symbol"/>
                <a:cs typeface="Symbol"/>
              </a:rPr>
              <a:t></a:t>
            </a:r>
            <a:r>
              <a:rPr sz="3900" spc="37" baseline="-8547" dirty="0">
                <a:latin typeface="Symbol"/>
                <a:cs typeface="Symbol"/>
              </a:rPr>
              <a:t></a:t>
            </a:r>
            <a:r>
              <a:rPr sz="3900" spc="-315" baseline="-8547" dirty="0">
                <a:latin typeface="Times New Roman"/>
                <a:cs typeface="Times New Roman"/>
              </a:rPr>
              <a:t> </a:t>
            </a:r>
            <a:r>
              <a:rPr sz="1700" i="1" spc="60" dirty="0">
                <a:latin typeface="Times New Roman"/>
                <a:cs typeface="Times New Roman"/>
              </a:rPr>
              <a:t>p</a:t>
            </a:r>
            <a:r>
              <a:rPr sz="1700" spc="60" dirty="0">
                <a:latin typeface="Times New Roman"/>
                <a:cs typeface="Times New Roman"/>
              </a:rPr>
              <a:t>(</a:t>
            </a:r>
            <a:r>
              <a:rPr sz="1700" i="1" spc="60" dirty="0">
                <a:latin typeface="Times New Roman"/>
                <a:cs typeface="Times New Roman"/>
              </a:rPr>
              <a:t>x</a:t>
            </a:r>
            <a:r>
              <a:rPr sz="1700" spc="60" dirty="0">
                <a:latin typeface="Times New Roman"/>
                <a:cs typeface="Times New Roman"/>
              </a:rPr>
              <a:t>,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i="1" spc="45" dirty="0">
                <a:latin typeface="Times New Roman"/>
                <a:cs typeface="Times New Roman"/>
              </a:rPr>
              <a:t>y</a:t>
            </a:r>
            <a:r>
              <a:rPr sz="1700" spc="45" dirty="0">
                <a:latin typeface="Times New Roman"/>
                <a:cs typeface="Times New Roman"/>
              </a:rPr>
              <a:t>)</a:t>
            </a:r>
            <a:r>
              <a:rPr sz="1700" spc="-225" dirty="0">
                <a:latin typeface="Times New Roman"/>
                <a:cs typeface="Times New Roman"/>
              </a:rPr>
              <a:t> </a:t>
            </a:r>
            <a:r>
              <a:rPr sz="1700" spc="-65" dirty="0">
                <a:latin typeface="Times New Roman"/>
                <a:cs typeface="Times New Roman"/>
              </a:rPr>
              <a:t>log</a:t>
            </a:r>
            <a:r>
              <a:rPr sz="1700" spc="250" dirty="0">
                <a:latin typeface="Times New Roman"/>
                <a:cs typeface="Times New Roman"/>
              </a:rPr>
              <a:t> </a:t>
            </a:r>
            <a:r>
              <a:rPr sz="1700" i="1" spc="40" dirty="0">
                <a:latin typeface="Times New Roman"/>
                <a:cs typeface="Times New Roman"/>
              </a:rPr>
              <a:t>p</a:t>
            </a:r>
            <a:r>
              <a:rPr sz="1700" spc="40" dirty="0">
                <a:latin typeface="Times New Roman"/>
                <a:cs typeface="Times New Roman"/>
              </a:rPr>
              <a:t>(</a:t>
            </a:r>
            <a:r>
              <a:rPr sz="1700" spc="-225" dirty="0">
                <a:latin typeface="Times New Roman"/>
                <a:cs typeface="Times New Roman"/>
              </a:rPr>
              <a:t> </a:t>
            </a:r>
            <a:r>
              <a:rPr sz="1700" i="1" spc="10" dirty="0">
                <a:latin typeface="Times New Roman"/>
                <a:cs typeface="Times New Roman"/>
              </a:rPr>
              <a:t>y</a:t>
            </a:r>
            <a:r>
              <a:rPr sz="1700" i="1" spc="-9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Times New Roman"/>
                <a:cs typeface="Times New Roman"/>
              </a:rPr>
              <a:t>|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i="1" spc="30" dirty="0">
                <a:latin typeface="Times New Roman"/>
                <a:cs typeface="Times New Roman"/>
              </a:rPr>
              <a:t>x</a:t>
            </a:r>
            <a:r>
              <a:rPr sz="1700" spc="30" dirty="0">
                <a:latin typeface="Times New Roman"/>
                <a:cs typeface="Times New Roman"/>
              </a:rPr>
              <a:t>)</a:t>
            </a:r>
            <a:endParaRPr sz="1700">
              <a:latin typeface="Times New Roman"/>
              <a:cs typeface="Times New Roman"/>
            </a:endParaRPr>
          </a:p>
          <a:p>
            <a:pPr marL="368300">
              <a:lnSpc>
                <a:spcPct val="100000"/>
              </a:lnSpc>
              <a:spcBef>
                <a:spcPts val="135"/>
              </a:spcBef>
            </a:pPr>
            <a:r>
              <a:rPr sz="1000" i="1" spc="35" dirty="0">
                <a:latin typeface="Times New Roman"/>
                <a:cs typeface="Times New Roman"/>
              </a:rPr>
              <a:t>x</a:t>
            </a:r>
            <a:r>
              <a:rPr sz="1000" spc="35" dirty="0">
                <a:latin typeface="Times New Roman"/>
                <a:cs typeface="Times New Roman"/>
              </a:rPr>
              <a:t>,</a:t>
            </a:r>
            <a:r>
              <a:rPr sz="1000" spc="-120" dirty="0">
                <a:latin typeface="Times New Roman"/>
                <a:cs typeface="Times New Roman"/>
              </a:rPr>
              <a:t> </a:t>
            </a:r>
            <a:r>
              <a:rPr sz="1000" i="1" spc="5" dirty="0">
                <a:latin typeface="Times New Roman"/>
                <a:cs typeface="Times New Roman"/>
              </a:rPr>
              <a:t>y</a:t>
            </a:r>
            <a:endParaRPr sz="10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520"/>
              </a:spcBef>
            </a:pPr>
            <a:r>
              <a:rPr sz="1700" spc="15" dirty="0">
                <a:latin typeface="Symbol"/>
                <a:cs typeface="Symbol"/>
              </a:rPr>
              <a:t>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i="1" spc="20" dirty="0">
                <a:latin typeface="Times New Roman"/>
                <a:cs typeface="Times New Roman"/>
              </a:rPr>
              <a:t>H </a:t>
            </a:r>
            <a:r>
              <a:rPr sz="1700" spc="-20" dirty="0">
                <a:latin typeface="Times New Roman"/>
                <a:cs typeface="Times New Roman"/>
              </a:rPr>
              <a:t>(</a:t>
            </a:r>
            <a:r>
              <a:rPr sz="1700" i="1" spc="-20" dirty="0">
                <a:latin typeface="Times New Roman"/>
                <a:cs typeface="Times New Roman"/>
              </a:rPr>
              <a:t>Y </a:t>
            </a:r>
            <a:r>
              <a:rPr sz="1700" spc="5" dirty="0">
                <a:latin typeface="Times New Roman"/>
                <a:cs typeface="Times New Roman"/>
              </a:rPr>
              <a:t>| </a:t>
            </a:r>
            <a:r>
              <a:rPr sz="1700" i="1" spc="20" dirty="0">
                <a:latin typeface="Times New Roman"/>
                <a:cs typeface="Times New Roman"/>
              </a:rPr>
              <a:t>X</a:t>
            </a:r>
            <a:r>
              <a:rPr sz="1700" i="1" spc="-204" dirty="0">
                <a:latin typeface="Times New Roman"/>
                <a:cs typeface="Times New Roman"/>
              </a:rPr>
              <a:t> </a:t>
            </a:r>
            <a:r>
              <a:rPr sz="1700" spc="10" dirty="0">
                <a:latin typeface="Times New Roman"/>
                <a:cs typeface="Times New Roman"/>
              </a:rPr>
              <a:t>)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30151" y="3104546"/>
            <a:ext cx="223202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700" spc="15" dirty="0">
                <a:latin typeface="Symbol"/>
                <a:cs typeface="Symbol"/>
              </a:rPr>
              <a:t>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25" dirty="0">
                <a:latin typeface="Symbol"/>
                <a:cs typeface="Symbol"/>
              </a:rPr>
              <a:t></a:t>
            </a:r>
            <a:r>
              <a:rPr sz="3900" spc="37" baseline="-8547" dirty="0">
                <a:latin typeface="Symbol"/>
                <a:cs typeface="Symbol"/>
              </a:rPr>
              <a:t></a:t>
            </a:r>
            <a:r>
              <a:rPr sz="3900" spc="-322" baseline="-8547" dirty="0">
                <a:latin typeface="Times New Roman"/>
                <a:cs typeface="Times New Roman"/>
              </a:rPr>
              <a:t> </a:t>
            </a:r>
            <a:r>
              <a:rPr sz="1700" i="1" spc="60" dirty="0">
                <a:latin typeface="Times New Roman"/>
                <a:cs typeface="Times New Roman"/>
              </a:rPr>
              <a:t>p</a:t>
            </a:r>
            <a:r>
              <a:rPr sz="1700" spc="60" dirty="0">
                <a:latin typeface="Times New Roman"/>
                <a:cs typeface="Times New Roman"/>
              </a:rPr>
              <a:t>(</a:t>
            </a:r>
            <a:r>
              <a:rPr sz="1700" i="1" spc="60" dirty="0">
                <a:latin typeface="Times New Roman"/>
                <a:cs typeface="Times New Roman"/>
              </a:rPr>
              <a:t>x</a:t>
            </a:r>
            <a:r>
              <a:rPr sz="1700" spc="60" dirty="0">
                <a:latin typeface="Times New Roman"/>
                <a:cs typeface="Times New Roman"/>
              </a:rPr>
              <a:t>,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i="1" spc="45" dirty="0">
                <a:latin typeface="Times New Roman"/>
                <a:cs typeface="Times New Roman"/>
              </a:rPr>
              <a:t>y</a:t>
            </a:r>
            <a:r>
              <a:rPr sz="1700" spc="45" dirty="0">
                <a:latin typeface="Times New Roman"/>
                <a:cs typeface="Times New Roman"/>
              </a:rPr>
              <a:t>)</a:t>
            </a:r>
            <a:r>
              <a:rPr sz="1700" spc="-225" dirty="0">
                <a:latin typeface="Times New Roman"/>
                <a:cs typeface="Times New Roman"/>
              </a:rPr>
              <a:t> </a:t>
            </a:r>
            <a:r>
              <a:rPr sz="1700" spc="-65" dirty="0">
                <a:latin typeface="Times New Roman"/>
                <a:cs typeface="Times New Roman"/>
              </a:rPr>
              <a:t>log</a:t>
            </a:r>
            <a:r>
              <a:rPr sz="2550" u="sng" spc="37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50" i="1" u="sng" spc="89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</a:t>
            </a:r>
            <a:r>
              <a:rPr sz="2550" u="sng" spc="89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550" i="1" u="sng" spc="89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r>
              <a:rPr sz="2550" u="sng" spc="89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,</a:t>
            </a:r>
            <a:r>
              <a:rPr sz="2550" u="sng" spc="-89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50" i="1" u="sng" spc="67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y</a:t>
            </a:r>
            <a:r>
              <a:rPr sz="2550" u="sng" spc="67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2550" baseline="35947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30151" y="2448222"/>
            <a:ext cx="430657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700" spc="15" dirty="0">
                <a:latin typeface="Symbol"/>
                <a:cs typeface="Symbol"/>
              </a:rPr>
              <a:t>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25" dirty="0">
                <a:latin typeface="Symbol"/>
                <a:cs typeface="Symbol"/>
              </a:rPr>
              <a:t></a:t>
            </a:r>
            <a:r>
              <a:rPr sz="3900" spc="37" baseline="-8547" dirty="0">
                <a:latin typeface="Symbol"/>
                <a:cs typeface="Symbol"/>
              </a:rPr>
              <a:t></a:t>
            </a:r>
            <a:r>
              <a:rPr sz="3900" spc="-307" baseline="-8547" dirty="0">
                <a:latin typeface="Times New Roman"/>
                <a:cs typeface="Times New Roman"/>
              </a:rPr>
              <a:t> </a:t>
            </a:r>
            <a:r>
              <a:rPr sz="1700" i="1" spc="60" dirty="0">
                <a:latin typeface="Times New Roman"/>
                <a:cs typeface="Times New Roman"/>
              </a:rPr>
              <a:t>p</a:t>
            </a:r>
            <a:r>
              <a:rPr sz="1700" spc="60" dirty="0">
                <a:latin typeface="Times New Roman"/>
                <a:cs typeface="Times New Roman"/>
              </a:rPr>
              <a:t>(</a:t>
            </a:r>
            <a:r>
              <a:rPr sz="1700" i="1" spc="60" dirty="0">
                <a:latin typeface="Times New Roman"/>
                <a:cs typeface="Times New Roman"/>
              </a:rPr>
              <a:t>x</a:t>
            </a:r>
            <a:r>
              <a:rPr sz="1700" spc="60" dirty="0">
                <a:latin typeface="Times New Roman"/>
                <a:cs typeface="Times New Roman"/>
              </a:rPr>
              <a:t>,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i="1" spc="45" dirty="0">
                <a:latin typeface="Times New Roman"/>
                <a:cs typeface="Times New Roman"/>
              </a:rPr>
              <a:t>y</a:t>
            </a:r>
            <a:r>
              <a:rPr sz="1700" spc="45" dirty="0">
                <a:latin typeface="Times New Roman"/>
                <a:cs typeface="Times New Roman"/>
              </a:rPr>
              <a:t>)</a:t>
            </a:r>
            <a:r>
              <a:rPr sz="1700" spc="-225" dirty="0">
                <a:latin typeface="Times New Roman"/>
                <a:cs typeface="Times New Roman"/>
              </a:rPr>
              <a:t> </a:t>
            </a:r>
            <a:r>
              <a:rPr sz="1700" spc="-65" dirty="0">
                <a:latin typeface="Times New Roman"/>
                <a:cs typeface="Times New Roman"/>
              </a:rPr>
              <a:t>log</a:t>
            </a:r>
            <a:r>
              <a:rPr sz="1700" spc="260" dirty="0">
                <a:latin typeface="Times New Roman"/>
                <a:cs typeface="Times New Roman"/>
              </a:rPr>
              <a:t> </a:t>
            </a:r>
            <a:r>
              <a:rPr sz="1700" i="1" spc="40" dirty="0">
                <a:latin typeface="Times New Roman"/>
                <a:cs typeface="Times New Roman"/>
              </a:rPr>
              <a:t>p</a:t>
            </a:r>
            <a:r>
              <a:rPr sz="1700" spc="40" dirty="0">
                <a:latin typeface="Times New Roman"/>
                <a:cs typeface="Times New Roman"/>
              </a:rPr>
              <a:t>(</a:t>
            </a:r>
            <a:r>
              <a:rPr sz="1700" spc="-220" dirty="0">
                <a:latin typeface="Times New Roman"/>
                <a:cs typeface="Times New Roman"/>
              </a:rPr>
              <a:t> </a:t>
            </a:r>
            <a:r>
              <a:rPr sz="1700" i="1" spc="45" dirty="0">
                <a:latin typeface="Times New Roman"/>
                <a:cs typeface="Times New Roman"/>
              </a:rPr>
              <a:t>y</a:t>
            </a:r>
            <a:r>
              <a:rPr sz="1700" spc="45" dirty="0">
                <a:latin typeface="Times New Roman"/>
                <a:cs typeface="Times New Roman"/>
              </a:rPr>
              <a:t>)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spc="15" dirty="0">
                <a:latin typeface="Symbol"/>
                <a:cs typeface="Symbol"/>
              </a:rPr>
              <a:t></a:t>
            </a:r>
            <a:r>
              <a:rPr sz="1700" spc="-150" dirty="0">
                <a:latin typeface="Times New Roman"/>
                <a:cs typeface="Times New Roman"/>
              </a:rPr>
              <a:t> </a:t>
            </a:r>
            <a:r>
              <a:rPr sz="3900" baseline="-8547" dirty="0">
                <a:latin typeface="Symbol"/>
                <a:cs typeface="Symbol"/>
              </a:rPr>
              <a:t></a:t>
            </a:r>
            <a:r>
              <a:rPr sz="3900" spc="-307" baseline="-8547" dirty="0">
                <a:latin typeface="Times New Roman"/>
                <a:cs typeface="Times New Roman"/>
              </a:rPr>
              <a:t> </a:t>
            </a:r>
            <a:r>
              <a:rPr sz="1700" i="1" spc="60" dirty="0">
                <a:latin typeface="Times New Roman"/>
                <a:cs typeface="Times New Roman"/>
              </a:rPr>
              <a:t>p</a:t>
            </a:r>
            <a:r>
              <a:rPr sz="1700" spc="60" dirty="0">
                <a:latin typeface="Times New Roman"/>
                <a:cs typeface="Times New Roman"/>
              </a:rPr>
              <a:t>(</a:t>
            </a:r>
            <a:r>
              <a:rPr sz="1700" i="1" spc="60" dirty="0">
                <a:latin typeface="Times New Roman"/>
                <a:cs typeface="Times New Roman"/>
              </a:rPr>
              <a:t>x</a:t>
            </a:r>
            <a:r>
              <a:rPr sz="1700" spc="60" dirty="0">
                <a:latin typeface="Times New Roman"/>
                <a:cs typeface="Times New Roman"/>
              </a:rPr>
              <a:t>,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i="1" spc="45" dirty="0">
                <a:latin typeface="Times New Roman"/>
                <a:cs typeface="Times New Roman"/>
              </a:rPr>
              <a:t>y</a:t>
            </a:r>
            <a:r>
              <a:rPr sz="1700" spc="45" dirty="0">
                <a:latin typeface="Times New Roman"/>
                <a:cs typeface="Times New Roman"/>
              </a:rPr>
              <a:t>)</a:t>
            </a:r>
            <a:r>
              <a:rPr sz="1700" spc="-220" dirty="0">
                <a:latin typeface="Times New Roman"/>
                <a:cs typeface="Times New Roman"/>
              </a:rPr>
              <a:t> </a:t>
            </a:r>
            <a:r>
              <a:rPr sz="1700" spc="-65" dirty="0">
                <a:latin typeface="Times New Roman"/>
                <a:cs typeface="Times New Roman"/>
              </a:rPr>
              <a:t>log</a:t>
            </a:r>
            <a:r>
              <a:rPr sz="2550" u="sng" spc="300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50" i="1" u="sng" spc="89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</a:t>
            </a:r>
            <a:r>
              <a:rPr sz="2550" u="sng" spc="89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550" i="1" u="sng" spc="89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r>
              <a:rPr sz="2550" u="sng" spc="89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,</a:t>
            </a:r>
            <a:r>
              <a:rPr sz="2550" u="sng" spc="-75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50" i="1" u="sng" spc="67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y</a:t>
            </a:r>
            <a:r>
              <a:rPr sz="2550" u="sng" spc="67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r>
              <a:rPr sz="2550" u="sng" spc="165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2550" baseline="35947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32330" y="1842550"/>
            <a:ext cx="26098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latin typeface="Symbol"/>
                <a:cs typeface="Symbol"/>
              </a:rPr>
              <a:t>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30151" y="1791953"/>
            <a:ext cx="97663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700" spc="15" dirty="0">
                <a:latin typeface="Symbol"/>
                <a:cs typeface="Symbol"/>
              </a:rPr>
              <a:t></a:t>
            </a:r>
            <a:r>
              <a:rPr sz="1700" spc="-75" dirty="0">
                <a:latin typeface="Times New Roman"/>
                <a:cs typeface="Times New Roman"/>
              </a:rPr>
              <a:t> </a:t>
            </a:r>
            <a:r>
              <a:rPr sz="1700" spc="105" dirty="0">
                <a:latin typeface="Symbol"/>
                <a:cs typeface="Symbol"/>
              </a:rPr>
              <a:t></a:t>
            </a:r>
            <a:r>
              <a:rPr sz="3900" spc="157" baseline="-8547" dirty="0">
                <a:latin typeface="Symbol"/>
                <a:cs typeface="Symbol"/>
              </a:rPr>
              <a:t></a:t>
            </a:r>
            <a:r>
              <a:rPr sz="2550" spc="157" baseline="35947" dirty="0">
                <a:latin typeface="Symbol"/>
                <a:cs typeface="Symbol"/>
              </a:rPr>
              <a:t></a:t>
            </a:r>
            <a:r>
              <a:rPr sz="3900" spc="157" baseline="-8547" dirty="0">
                <a:latin typeface="Symbol"/>
                <a:cs typeface="Symbol"/>
              </a:rPr>
              <a:t></a:t>
            </a:r>
            <a:endParaRPr sz="3900" baseline="-8547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17451" y="679304"/>
            <a:ext cx="4108450" cy="84455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630"/>
              </a:spcBef>
            </a:pPr>
            <a:r>
              <a:rPr sz="1700" i="1" spc="20" dirty="0">
                <a:latin typeface="Times New Roman"/>
                <a:cs typeface="Times New Roman"/>
              </a:rPr>
              <a:t>H</a:t>
            </a:r>
            <a:r>
              <a:rPr sz="1700" i="1" spc="-190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Times New Roman"/>
                <a:cs typeface="Times New Roman"/>
              </a:rPr>
              <a:t>(</a:t>
            </a:r>
            <a:r>
              <a:rPr sz="1700" i="1" spc="-20" dirty="0">
                <a:latin typeface="Times New Roman"/>
                <a:cs typeface="Times New Roman"/>
              </a:rPr>
              <a:t>Y</a:t>
            </a:r>
            <a:r>
              <a:rPr sz="1700" i="1" spc="-195" dirty="0">
                <a:latin typeface="Times New Roman"/>
                <a:cs typeface="Times New Roman"/>
              </a:rPr>
              <a:t> </a:t>
            </a:r>
            <a:r>
              <a:rPr sz="1700" spc="10" dirty="0">
                <a:latin typeface="Times New Roman"/>
                <a:cs typeface="Times New Roman"/>
              </a:rPr>
              <a:t>)</a:t>
            </a:r>
            <a:r>
              <a:rPr sz="1700" spc="-140" dirty="0">
                <a:latin typeface="Times New Roman"/>
                <a:cs typeface="Times New Roman"/>
              </a:rPr>
              <a:t> </a:t>
            </a:r>
            <a:r>
              <a:rPr sz="1700" spc="15" dirty="0">
                <a:latin typeface="Symbol"/>
                <a:cs typeface="Symbol"/>
              </a:rPr>
              <a:t></a:t>
            </a:r>
            <a:r>
              <a:rPr sz="1700" spc="-75" dirty="0">
                <a:latin typeface="Times New Roman"/>
                <a:cs typeface="Times New Roman"/>
              </a:rPr>
              <a:t> </a:t>
            </a:r>
            <a:r>
              <a:rPr sz="1700" i="1" spc="10" dirty="0">
                <a:latin typeface="Times New Roman"/>
                <a:cs typeface="Times New Roman"/>
              </a:rPr>
              <a:t>I</a:t>
            </a:r>
            <a:r>
              <a:rPr sz="1700" i="1" spc="-215" dirty="0">
                <a:latin typeface="Times New Roman"/>
                <a:cs typeface="Times New Roman"/>
              </a:rPr>
              <a:t> </a:t>
            </a:r>
            <a:r>
              <a:rPr sz="1700" spc="10" dirty="0">
                <a:latin typeface="Times New Roman"/>
                <a:cs typeface="Times New Roman"/>
              </a:rPr>
              <a:t>(</a:t>
            </a:r>
            <a:r>
              <a:rPr sz="1700" spc="-254" dirty="0">
                <a:latin typeface="Times New Roman"/>
                <a:cs typeface="Times New Roman"/>
              </a:rPr>
              <a:t> </a:t>
            </a:r>
            <a:r>
              <a:rPr sz="1700" i="1" spc="20" dirty="0">
                <a:latin typeface="Times New Roman"/>
                <a:cs typeface="Times New Roman"/>
              </a:rPr>
              <a:t>X</a:t>
            </a:r>
            <a:r>
              <a:rPr sz="1700" i="1" spc="-155" dirty="0">
                <a:latin typeface="Times New Roman"/>
                <a:cs typeface="Times New Roman"/>
              </a:rPr>
              <a:t> </a:t>
            </a:r>
            <a:r>
              <a:rPr sz="1700" spc="65" dirty="0">
                <a:latin typeface="Times New Roman"/>
                <a:cs typeface="Times New Roman"/>
              </a:rPr>
              <a:t>,</a:t>
            </a:r>
            <a:r>
              <a:rPr sz="1700" i="1" spc="65" dirty="0">
                <a:latin typeface="Times New Roman"/>
                <a:cs typeface="Times New Roman"/>
              </a:rPr>
              <a:t>Y</a:t>
            </a:r>
            <a:r>
              <a:rPr sz="1700" i="1" spc="-195" dirty="0">
                <a:latin typeface="Times New Roman"/>
                <a:cs typeface="Times New Roman"/>
              </a:rPr>
              <a:t> </a:t>
            </a:r>
            <a:r>
              <a:rPr sz="1700" spc="10" dirty="0">
                <a:latin typeface="Times New Roman"/>
                <a:cs typeface="Times New Roman"/>
              </a:rPr>
              <a:t>)</a:t>
            </a:r>
            <a:endParaRPr sz="17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755"/>
              </a:spcBef>
            </a:pPr>
            <a:r>
              <a:rPr sz="1700" spc="15" dirty="0">
                <a:latin typeface="Symbol"/>
                <a:cs typeface="Symbol"/>
              </a:rPr>
              <a:t>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25" dirty="0">
                <a:latin typeface="Symbol"/>
                <a:cs typeface="Symbol"/>
              </a:rPr>
              <a:t></a:t>
            </a:r>
            <a:r>
              <a:rPr sz="3900" spc="37" baseline="-8547" dirty="0">
                <a:latin typeface="Symbol"/>
                <a:cs typeface="Symbol"/>
              </a:rPr>
              <a:t></a:t>
            </a:r>
            <a:r>
              <a:rPr sz="3900" spc="-307" baseline="-8547" dirty="0">
                <a:latin typeface="Times New Roman"/>
                <a:cs typeface="Times New Roman"/>
              </a:rPr>
              <a:t> </a:t>
            </a:r>
            <a:r>
              <a:rPr sz="1700" i="1" spc="40" dirty="0">
                <a:latin typeface="Times New Roman"/>
                <a:cs typeface="Times New Roman"/>
              </a:rPr>
              <a:t>p</a:t>
            </a:r>
            <a:r>
              <a:rPr sz="1700" spc="40" dirty="0">
                <a:latin typeface="Times New Roman"/>
                <a:cs typeface="Times New Roman"/>
              </a:rPr>
              <a:t>(</a:t>
            </a:r>
            <a:r>
              <a:rPr sz="1700" spc="-220" dirty="0">
                <a:latin typeface="Times New Roman"/>
                <a:cs typeface="Times New Roman"/>
              </a:rPr>
              <a:t> </a:t>
            </a:r>
            <a:r>
              <a:rPr sz="1700" i="1" spc="45" dirty="0">
                <a:latin typeface="Times New Roman"/>
                <a:cs typeface="Times New Roman"/>
              </a:rPr>
              <a:t>y</a:t>
            </a:r>
            <a:r>
              <a:rPr sz="1700" spc="45" dirty="0">
                <a:latin typeface="Times New Roman"/>
                <a:cs typeface="Times New Roman"/>
              </a:rPr>
              <a:t>)</a:t>
            </a:r>
            <a:r>
              <a:rPr sz="1700" spc="-215" dirty="0">
                <a:latin typeface="Times New Roman"/>
                <a:cs typeface="Times New Roman"/>
              </a:rPr>
              <a:t> </a:t>
            </a:r>
            <a:r>
              <a:rPr sz="1700" spc="-65" dirty="0">
                <a:latin typeface="Times New Roman"/>
                <a:cs typeface="Times New Roman"/>
              </a:rPr>
              <a:t>log</a:t>
            </a:r>
            <a:r>
              <a:rPr sz="1700" spc="254" dirty="0">
                <a:latin typeface="Times New Roman"/>
                <a:cs typeface="Times New Roman"/>
              </a:rPr>
              <a:t> </a:t>
            </a:r>
            <a:r>
              <a:rPr sz="1700" i="1" spc="35" dirty="0">
                <a:latin typeface="Times New Roman"/>
                <a:cs typeface="Times New Roman"/>
              </a:rPr>
              <a:t>p</a:t>
            </a:r>
            <a:r>
              <a:rPr sz="1700" spc="35" dirty="0">
                <a:latin typeface="Times New Roman"/>
                <a:cs typeface="Times New Roman"/>
              </a:rPr>
              <a:t>(</a:t>
            </a:r>
            <a:r>
              <a:rPr sz="1700" spc="-215" dirty="0">
                <a:latin typeface="Times New Roman"/>
                <a:cs typeface="Times New Roman"/>
              </a:rPr>
              <a:t> </a:t>
            </a:r>
            <a:r>
              <a:rPr sz="1700" i="1" spc="45" dirty="0">
                <a:latin typeface="Times New Roman"/>
                <a:cs typeface="Times New Roman"/>
              </a:rPr>
              <a:t>y</a:t>
            </a:r>
            <a:r>
              <a:rPr sz="1700" spc="45" dirty="0">
                <a:latin typeface="Times New Roman"/>
                <a:cs typeface="Times New Roman"/>
              </a:rPr>
              <a:t>)</a:t>
            </a:r>
            <a:r>
              <a:rPr sz="1700" spc="-140" dirty="0">
                <a:latin typeface="Times New Roman"/>
                <a:cs typeface="Times New Roman"/>
              </a:rPr>
              <a:t> </a:t>
            </a:r>
            <a:r>
              <a:rPr sz="1700" spc="25" dirty="0">
                <a:latin typeface="Symbol"/>
                <a:cs typeface="Symbol"/>
              </a:rPr>
              <a:t></a:t>
            </a:r>
            <a:r>
              <a:rPr sz="3900" spc="37" baseline="-8547" dirty="0">
                <a:latin typeface="Symbol"/>
                <a:cs typeface="Symbol"/>
              </a:rPr>
              <a:t></a:t>
            </a:r>
            <a:r>
              <a:rPr sz="3900" spc="-315" baseline="-8547" dirty="0">
                <a:latin typeface="Times New Roman"/>
                <a:cs typeface="Times New Roman"/>
              </a:rPr>
              <a:t> </a:t>
            </a:r>
            <a:r>
              <a:rPr sz="1700" i="1" spc="60" dirty="0">
                <a:latin typeface="Times New Roman"/>
                <a:cs typeface="Times New Roman"/>
              </a:rPr>
              <a:t>p</a:t>
            </a:r>
            <a:r>
              <a:rPr sz="1700" spc="60" dirty="0">
                <a:latin typeface="Times New Roman"/>
                <a:cs typeface="Times New Roman"/>
              </a:rPr>
              <a:t>(</a:t>
            </a:r>
            <a:r>
              <a:rPr sz="1700" i="1" spc="60" dirty="0">
                <a:latin typeface="Times New Roman"/>
                <a:cs typeface="Times New Roman"/>
              </a:rPr>
              <a:t>x</a:t>
            </a:r>
            <a:r>
              <a:rPr sz="1700" spc="60" dirty="0">
                <a:latin typeface="Times New Roman"/>
                <a:cs typeface="Times New Roman"/>
              </a:rPr>
              <a:t>,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i="1" spc="45" dirty="0">
                <a:latin typeface="Times New Roman"/>
                <a:cs typeface="Times New Roman"/>
              </a:rPr>
              <a:t>y</a:t>
            </a:r>
            <a:r>
              <a:rPr sz="1700" spc="45" dirty="0">
                <a:latin typeface="Times New Roman"/>
                <a:cs typeface="Times New Roman"/>
              </a:rPr>
              <a:t>)</a:t>
            </a:r>
            <a:r>
              <a:rPr sz="1700" spc="-220" dirty="0">
                <a:latin typeface="Times New Roman"/>
                <a:cs typeface="Times New Roman"/>
              </a:rPr>
              <a:t> </a:t>
            </a:r>
            <a:r>
              <a:rPr sz="1700" spc="-65" dirty="0">
                <a:latin typeface="Times New Roman"/>
                <a:cs typeface="Times New Roman"/>
              </a:rPr>
              <a:t>log</a:t>
            </a:r>
            <a:r>
              <a:rPr sz="2550" u="sng" spc="300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50" i="1" u="sng" spc="89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</a:t>
            </a:r>
            <a:r>
              <a:rPr sz="2550" u="sng" spc="89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550" i="1" u="sng" spc="89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r>
              <a:rPr sz="2550" u="sng" spc="89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,</a:t>
            </a:r>
            <a:r>
              <a:rPr sz="2550" u="sng" spc="-75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50" i="1" u="sng" spc="67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y</a:t>
            </a:r>
            <a:r>
              <a:rPr sz="2550" u="sng" spc="67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r>
              <a:rPr sz="2550" u="sng" spc="165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2550" baseline="35947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225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整理得到的等式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0254" y="1012317"/>
            <a:ext cx="17449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5280" indent="-323215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"/>
              <a:tabLst>
                <a:tab pos="335915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条件熵定义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492196"/>
            <a:ext cx="3782695" cy="1466215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58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H(Y|X) 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= </a:t>
            </a:r>
            <a:r>
              <a:rPr sz="2600" spc="10" dirty="0">
                <a:solidFill>
                  <a:srgbClr val="171717"/>
                </a:solidFill>
                <a:latin typeface="Microsoft YaHei"/>
                <a:cs typeface="Microsoft YaHei"/>
              </a:rPr>
              <a:t>H(X,Y) 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-</a:t>
            </a:r>
            <a:r>
              <a:rPr sz="2600" spc="-6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H(X)</a:t>
            </a:r>
            <a:endParaRPr sz="2600">
              <a:latin typeface="Microsoft YaHei"/>
              <a:cs typeface="Microsoft YaHei"/>
            </a:endParaRPr>
          </a:p>
          <a:p>
            <a:pPr marL="337185" indent="-325120">
              <a:lnSpc>
                <a:spcPts val="2865"/>
              </a:lnSpc>
              <a:spcBef>
                <a:spcPts val="149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H(Y|X)= H(Y) 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-</a:t>
            </a:r>
            <a:r>
              <a:rPr sz="2600" spc="-3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600" spc="15" dirty="0">
                <a:solidFill>
                  <a:srgbClr val="171717"/>
                </a:solidFill>
                <a:latin typeface="Microsoft YaHei"/>
                <a:cs typeface="Microsoft YaHei"/>
              </a:rPr>
              <a:t>I(X,Y)</a:t>
            </a:r>
            <a:endParaRPr sz="26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38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根据互信息定义展开得到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1866137"/>
            <a:ext cx="7235190" cy="2114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7865" indent="-323215">
              <a:lnSpc>
                <a:spcPts val="232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有些文献</a:t>
            </a:r>
            <a:r>
              <a:rPr sz="2200" spc="-15" dirty="0">
                <a:solidFill>
                  <a:srgbClr val="171717"/>
                </a:solidFill>
                <a:latin typeface="Microsoft YaHei"/>
                <a:cs typeface="Microsoft YaHei"/>
              </a:rPr>
              <a:t>将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I(X,Y)=H(Y)</a:t>
            </a:r>
            <a:r>
              <a:rPr sz="2200" spc="5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–</a:t>
            </a:r>
            <a:r>
              <a:rPr sz="2200" spc="-1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H(Y|X)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作为互信息的定义式</a:t>
            </a:r>
            <a:endParaRPr sz="2200">
              <a:latin typeface="Microsoft YaHei"/>
              <a:cs typeface="Microsoft YaHei"/>
            </a:endParaRPr>
          </a:p>
          <a:p>
            <a:pPr marL="337185" indent="-325120">
              <a:lnSpc>
                <a:spcPts val="2545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对偶式</a:t>
            </a:r>
            <a:endParaRPr sz="26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12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H(X|Y)= 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H(X,Y) 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-</a:t>
            </a:r>
            <a:r>
              <a:rPr sz="2200" spc="4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H(Y)</a:t>
            </a:r>
            <a:endParaRPr sz="22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05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H(X|Y) 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= H(X) -</a:t>
            </a:r>
            <a:r>
              <a:rPr sz="2200" spc="5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200" spc="10" dirty="0">
                <a:solidFill>
                  <a:srgbClr val="171717"/>
                </a:solidFill>
                <a:latin typeface="Microsoft YaHei"/>
                <a:cs typeface="Microsoft YaHei"/>
              </a:rPr>
              <a:t>I(X,Y)</a:t>
            </a:r>
            <a:endParaRPr sz="2200">
              <a:latin typeface="Microsoft YaHei"/>
              <a:cs typeface="Microsoft YaHei"/>
            </a:endParaRPr>
          </a:p>
          <a:p>
            <a:pPr marL="337185" indent="-325120">
              <a:lnSpc>
                <a:spcPts val="2545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spc="10" dirty="0">
                <a:solidFill>
                  <a:srgbClr val="171717"/>
                </a:solidFill>
                <a:latin typeface="Microsoft YaHei"/>
                <a:cs typeface="Microsoft YaHei"/>
              </a:rPr>
              <a:t>I(X,Y)= 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H(X) 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+ 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H(Y) 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-</a:t>
            </a:r>
            <a:r>
              <a:rPr sz="2600" spc="-3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600" spc="15" dirty="0">
                <a:solidFill>
                  <a:srgbClr val="171717"/>
                </a:solidFill>
                <a:latin typeface="Microsoft YaHei"/>
                <a:cs typeface="Microsoft YaHei"/>
              </a:rPr>
              <a:t>H(X,Y)</a:t>
            </a:r>
            <a:endParaRPr sz="26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06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有些文献将该式作为互信息的定义式</a:t>
            </a:r>
            <a:endParaRPr sz="2200">
              <a:latin typeface="Microsoft YaHei"/>
              <a:cs typeface="Microsoft YaHei"/>
            </a:endParaRPr>
          </a:p>
          <a:p>
            <a:pPr marL="337185" indent="-325120">
              <a:lnSpc>
                <a:spcPts val="280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试证明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：H(X|Y)</a:t>
            </a:r>
            <a:r>
              <a:rPr sz="2600" spc="-2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≤H(X)</a:t>
            </a:r>
            <a:r>
              <a:rPr sz="2600" spc="-2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，H(Y|X)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≤H(Y)</a:t>
            </a:r>
            <a:endParaRPr sz="2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96976"/>
            <a:ext cx="63303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互信息</a:t>
            </a:r>
            <a:r>
              <a:rPr sz="3200" spc="5" dirty="0"/>
              <a:t>：I(X,Y)=H(X)+H(Y)-H(X,Y)</a:t>
            </a:r>
            <a:endParaRPr sz="32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93188" y="1696122"/>
          <a:ext cx="7147557" cy="607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6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5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7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7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37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2670">
                <a:tc>
                  <a:txBody>
                    <a:bodyPr/>
                    <a:lstStyle/>
                    <a:p>
                      <a:pPr marL="31750" marR="12065">
                        <a:lnSpc>
                          <a:spcPts val="1385"/>
                        </a:lnSpc>
                        <a:spcBef>
                          <a:spcPts val="190"/>
                        </a:spcBef>
                      </a:pPr>
                      <a:r>
                        <a:rPr sz="1500" dirty="0">
                          <a:latin typeface="Symbol"/>
                          <a:cs typeface="Symbol"/>
                        </a:rPr>
                        <a:t></a:t>
                      </a:r>
                      <a:endParaRPr sz="1500">
                        <a:latin typeface="Symbol"/>
                        <a:cs typeface="Symbol"/>
                      </a:endParaRPr>
                    </a:p>
                    <a:p>
                      <a:pPr marL="31750">
                        <a:lnSpc>
                          <a:spcPts val="630"/>
                        </a:lnSpc>
                      </a:pPr>
                      <a:r>
                        <a:rPr sz="1500" spc="195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1500" spc="-2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50" spc="412" baseline="1851" dirty="0">
                          <a:latin typeface="Symbol"/>
                          <a:cs typeface="Symbol"/>
                        </a:rPr>
                        <a:t></a:t>
                      </a:r>
                      <a:endParaRPr sz="2250" baseline="1851">
                        <a:latin typeface="Symbol"/>
                        <a:cs typeface="Symbol"/>
                      </a:endParaRPr>
                    </a:p>
                  </a:txBody>
                  <a:tcPr marL="0" marR="0" marT="24130" marB="0"/>
                </a:tc>
                <a:tc gridSpan="3">
                  <a:txBody>
                    <a:bodyPr/>
                    <a:lstStyle/>
                    <a:p>
                      <a:pPr marL="52705">
                        <a:lnSpc>
                          <a:spcPts val="1600"/>
                        </a:lnSpc>
                        <a:spcBef>
                          <a:spcPts val="385"/>
                        </a:spcBef>
                      </a:pPr>
                      <a:r>
                        <a:rPr sz="3375" spc="810" baseline="-8641" dirty="0">
                          <a:latin typeface="Symbol"/>
                          <a:cs typeface="Symbol"/>
                        </a:rPr>
                        <a:t></a:t>
                      </a:r>
                      <a:r>
                        <a:rPr sz="3375" spc="-75" baseline="-864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i="1" spc="17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950" spc="170" dirty="0">
                          <a:latin typeface="Symbol"/>
                          <a:cs typeface="Symbol"/>
                        </a:rPr>
                        <a:t></a:t>
                      </a:r>
                      <a:r>
                        <a:rPr sz="1500" i="1" spc="17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950" spc="170" dirty="0">
                          <a:latin typeface="Symbol"/>
                          <a:cs typeface="Symbol"/>
                        </a:rPr>
                        <a:t></a:t>
                      </a:r>
                      <a:r>
                        <a:rPr sz="1500" spc="17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1500" spc="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i="1" spc="18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950" spc="185" dirty="0">
                          <a:latin typeface="Symbol"/>
                          <a:cs typeface="Symbol"/>
                        </a:rPr>
                        <a:t></a:t>
                      </a:r>
                      <a:r>
                        <a:rPr sz="1500" i="1" spc="18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950" spc="185" dirty="0">
                          <a:latin typeface="Symbol"/>
                          <a:cs typeface="Symbol"/>
                        </a:rPr>
                        <a:t></a:t>
                      </a:r>
                      <a:r>
                        <a:rPr sz="2250" spc="277" baseline="35185" dirty="0">
                          <a:latin typeface="Symbol"/>
                          <a:cs typeface="Symbol"/>
                        </a:rPr>
                        <a:t></a:t>
                      </a:r>
                      <a:r>
                        <a:rPr sz="2250" spc="-75" baseline="351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275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15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50" spc="292" baseline="40740" dirty="0">
                          <a:latin typeface="Symbol"/>
                          <a:cs typeface="Symbol"/>
                        </a:rPr>
                        <a:t></a:t>
                      </a:r>
                      <a:r>
                        <a:rPr sz="2250" spc="-217" baseline="407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275" dirty="0">
                          <a:latin typeface="Symbol"/>
                          <a:cs typeface="Symbol"/>
                        </a:rPr>
                        <a:t></a:t>
                      </a:r>
                      <a:endParaRPr sz="1500">
                        <a:latin typeface="Symbol"/>
                        <a:cs typeface="Symbol"/>
                      </a:endParaRPr>
                    </a:p>
                    <a:p>
                      <a:pPr marR="170180" algn="r">
                        <a:lnSpc>
                          <a:spcPts val="220"/>
                        </a:lnSpc>
                        <a:tabLst>
                          <a:tab pos="319405" algn="l"/>
                        </a:tabLst>
                      </a:pPr>
                      <a:r>
                        <a:rPr sz="2250" baseline="-7407" dirty="0">
                          <a:latin typeface="Symbol"/>
                          <a:cs typeface="Symbol"/>
                        </a:rPr>
                        <a:t></a:t>
                      </a:r>
                      <a:r>
                        <a:rPr sz="2250" baseline="-7407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500" dirty="0">
                          <a:latin typeface="Symbol"/>
                          <a:cs typeface="Symbol"/>
                        </a:rPr>
                        <a:t></a:t>
                      </a:r>
                      <a:endParaRPr sz="1500">
                        <a:latin typeface="Symbol"/>
                        <a:cs typeface="Symbol"/>
                      </a:endParaRPr>
                    </a:p>
                  </a:txBody>
                  <a:tcPr marL="0" marR="0" marT="4889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51435">
                        <a:lnSpc>
                          <a:spcPts val="1510"/>
                        </a:lnSpc>
                        <a:spcBef>
                          <a:spcPts val="385"/>
                        </a:spcBef>
                      </a:pPr>
                      <a:r>
                        <a:rPr sz="3375" spc="810" baseline="-8641" dirty="0">
                          <a:latin typeface="Symbol"/>
                          <a:cs typeface="Symbol"/>
                        </a:rPr>
                        <a:t></a:t>
                      </a:r>
                      <a:r>
                        <a:rPr sz="3375" spc="-67" baseline="-864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i="1" spc="18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950" spc="185" dirty="0">
                          <a:latin typeface="Symbol"/>
                          <a:cs typeface="Symbol"/>
                        </a:rPr>
                        <a:t></a:t>
                      </a:r>
                      <a:r>
                        <a:rPr sz="1500" i="1" spc="185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950" spc="185" dirty="0">
                          <a:latin typeface="Symbol"/>
                          <a:cs typeface="Symbol"/>
                        </a:rPr>
                        <a:t></a:t>
                      </a:r>
                      <a:r>
                        <a:rPr sz="1500" spc="185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1500" spc="4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i="1" spc="21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950" spc="210" dirty="0">
                          <a:latin typeface="Symbol"/>
                          <a:cs typeface="Symbol"/>
                        </a:rPr>
                        <a:t></a:t>
                      </a:r>
                      <a:r>
                        <a:rPr sz="1500" i="1" spc="21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950" spc="210" dirty="0">
                          <a:latin typeface="Symbol"/>
                          <a:cs typeface="Symbol"/>
                        </a:rPr>
                        <a:t></a:t>
                      </a:r>
                      <a:r>
                        <a:rPr sz="2250" spc="315" baseline="40740" dirty="0">
                          <a:latin typeface="Symbol"/>
                          <a:cs typeface="Symbol"/>
                        </a:rPr>
                        <a:t></a:t>
                      </a:r>
                      <a:r>
                        <a:rPr sz="2250" spc="-67" baseline="407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275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5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50" spc="292" baseline="40740" dirty="0">
                          <a:latin typeface="Symbol"/>
                          <a:cs typeface="Symbol"/>
                        </a:rPr>
                        <a:t></a:t>
                      </a:r>
                      <a:r>
                        <a:rPr sz="2250" spc="-209" baseline="407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275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5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375" spc="810" baseline="-8641" dirty="0">
                          <a:latin typeface="Symbol"/>
                          <a:cs typeface="Symbol"/>
                        </a:rPr>
                        <a:t></a:t>
                      </a:r>
                      <a:r>
                        <a:rPr sz="3375" spc="-67" baseline="-864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i="1" spc="18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950" spc="185" dirty="0">
                          <a:latin typeface="Symbol"/>
                          <a:cs typeface="Symbol"/>
                        </a:rPr>
                        <a:t></a:t>
                      </a:r>
                      <a:r>
                        <a:rPr sz="1500" i="1" spc="18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500" spc="185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5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i="1" spc="17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950" spc="170" dirty="0">
                          <a:latin typeface="Symbol"/>
                          <a:cs typeface="Symbol"/>
                        </a:rPr>
                        <a:t></a:t>
                      </a:r>
                      <a:r>
                        <a:rPr sz="1500" spc="17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1500" spc="4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i="1" spc="18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950" spc="185" dirty="0">
                          <a:latin typeface="Symbol"/>
                          <a:cs typeface="Symbol"/>
                        </a:rPr>
                        <a:t></a:t>
                      </a:r>
                      <a:r>
                        <a:rPr sz="1500" i="1" spc="18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500" spc="185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5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i="1" spc="195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950" spc="195" dirty="0">
                          <a:latin typeface="Symbol"/>
                          <a:cs typeface="Symbol"/>
                        </a:rPr>
                        <a:t></a:t>
                      </a:r>
                      <a:r>
                        <a:rPr sz="2250" spc="292" baseline="40740" dirty="0">
                          <a:latin typeface="Symbol"/>
                          <a:cs typeface="Symbol"/>
                        </a:rPr>
                        <a:t></a:t>
                      </a:r>
                      <a:endParaRPr sz="2250" baseline="40740">
                        <a:latin typeface="Symbol"/>
                        <a:cs typeface="Symbol"/>
                      </a:endParaRPr>
                    </a:p>
                    <a:p>
                      <a:pPr marL="1708785">
                        <a:lnSpc>
                          <a:spcPts val="310"/>
                        </a:lnSpc>
                        <a:tabLst>
                          <a:tab pos="2024380" algn="l"/>
                          <a:tab pos="4438650" algn="l"/>
                        </a:tabLst>
                      </a:pPr>
                      <a:r>
                        <a:rPr sz="1500" spc="195" dirty="0">
                          <a:latin typeface="Symbol"/>
                          <a:cs typeface="Symbol"/>
                        </a:rPr>
                        <a:t></a:t>
                      </a:r>
                      <a:r>
                        <a:rPr sz="1500" spc="195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500" spc="195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1500" spc="195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500" spc="195" dirty="0">
                          <a:latin typeface="Symbol"/>
                          <a:cs typeface="Symbol"/>
                        </a:rPr>
                        <a:t></a:t>
                      </a:r>
                      <a:endParaRPr sz="1500">
                        <a:latin typeface="Symbol"/>
                        <a:cs typeface="Symbol"/>
                      </a:endParaRPr>
                    </a:p>
                  </a:txBody>
                  <a:tcPr marL="0" marR="0" marT="4889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510">
                <a:tc>
                  <a:txBody>
                    <a:bodyPr/>
                    <a:lstStyle/>
                    <a:p>
                      <a:pPr marL="31750" marR="120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500" dirty="0">
                          <a:latin typeface="Symbol"/>
                          <a:cs typeface="Symbol"/>
                        </a:rPr>
                        <a:t></a:t>
                      </a:r>
                      <a:endParaRPr sz="1500">
                        <a:latin typeface="Symbol"/>
                        <a:cs typeface="Symbo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850" i="1" dirty="0">
                          <a:latin typeface="Times New Roman"/>
                          <a:cs typeface="Times New Roman"/>
                        </a:rPr>
                        <a:t>x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2870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500" dirty="0">
                          <a:latin typeface="Symbol"/>
                          <a:cs typeface="Symbol"/>
                        </a:rPr>
                        <a:t></a:t>
                      </a:r>
                      <a:endParaRPr sz="1500">
                        <a:latin typeface="Symbol"/>
                        <a:cs typeface="Symbo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10489" marR="12065">
                        <a:lnSpc>
                          <a:spcPts val="1730"/>
                        </a:lnSpc>
                        <a:spcBef>
                          <a:spcPts val="470"/>
                        </a:spcBef>
                      </a:pPr>
                      <a:r>
                        <a:rPr sz="1500" dirty="0">
                          <a:latin typeface="Symbol"/>
                          <a:cs typeface="Symbol"/>
                        </a:rPr>
                        <a:t></a:t>
                      </a:r>
                      <a:endParaRPr sz="1500">
                        <a:latin typeface="Symbol"/>
                        <a:cs typeface="Symbol"/>
                      </a:endParaRPr>
                    </a:p>
                  </a:txBody>
                  <a:tcPr marL="0" marR="0" marT="5969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850" i="1" dirty="0">
                          <a:latin typeface="Times New Roman"/>
                          <a:cs typeface="Times New Roman"/>
                        </a:rPr>
                        <a:t>y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41045">
                        <a:lnSpc>
                          <a:spcPct val="100000"/>
                        </a:lnSpc>
                        <a:spcBef>
                          <a:spcPts val="270"/>
                        </a:spcBef>
                        <a:tabLst>
                          <a:tab pos="1056640" algn="l"/>
                          <a:tab pos="1404620" algn="l"/>
                        </a:tabLst>
                      </a:pPr>
                      <a:r>
                        <a:rPr sz="2250" spc="292" baseline="-7407" dirty="0">
                          <a:latin typeface="Symbol"/>
                          <a:cs typeface="Symbol"/>
                        </a:rPr>
                        <a:t></a:t>
                      </a:r>
                      <a:r>
                        <a:rPr sz="2250" spc="292" baseline="-7407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250" spc="292" baseline="-7407" dirty="0">
                          <a:latin typeface="Symbol"/>
                          <a:cs typeface="Symbol"/>
                        </a:rPr>
                        <a:t></a:t>
                      </a:r>
                      <a:r>
                        <a:rPr sz="2250" spc="292" baseline="-7407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850" i="1" spc="14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850" spc="145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85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50" i="1" spc="140" dirty="0">
                          <a:latin typeface="Times New Roman"/>
                          <a:cs typeface="Times New Roman"/>
                        </a:rPr>
                        <a:t>y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730"/>
                        </a:lnSpc>
                        <a:spcBef>
                          <a:spcPts val="470"/>
                        </a:spcBef>
                      </a:pPr>
                      <a:r>
                        <a:rPr sz="1500" dirty="0">
                          <a:latin typeface="Symbol"/>
                          <a:cs typeface="Symbol"/>
                        </a:rPr>
                        <a:t></a:t>
                      </a:r>
                      <a:endParaRPr sz="1500">
                        <a:latin typeface="Symbol"/>
                        <a:cs typeface="Symbol"/>
                      </a:endParaRPr>
                    </a:p>
                  </a:txBody>
                  <a:tcPr marL="0" marR="0" marT="5969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090849" y="4250832"/>
            <a:ext cx="123825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195" dirty="0">
                <a:latin typeface="Symbol"/>
                <a:cs typeface="Symbol"/>
              </a:rPr>
              <a:t>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4853" y="4250832"/>
            <a:ext cx="123825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195" dirty="0">
                <a:latin typeface="Symbol"/>
                <a:cs typeface="Symbol"/>
              </a:rPr>
              <a:t>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4853" y="3931589"/>
            <a:ext cx="123825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195" dirty="0">
                <a:latin typeface="Symbol"/>
                <a:cs typeface="Symbol"/>
              </a:rPr>
              <a:t>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86727" y="2338578"/>
            <a:ext cx="123825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195" dirty="0">
                <a:latin typeface="Symbol"/>
                <a:cs typeface="Symbol"/>
              </a:rPr>
              <a:t>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06474" y="2361376"/>
            <a:ext cx="123825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195" dirty="0">
                <a:latin typeface="Symbol"/>
                <a:cs typeface="Symbol"/>
              </a:rPr>
              <a:t>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60470" y="2361376"/>
            <a:ext cx="123825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195" dirty="0">
                <a:latin typeface="Symbol"/>
                <a:cs typeface="Symbol"/>
              </a:rPr>
              <a:t>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31922" y="2582820"/>
            <a:ext cx="123825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195" dirty="0">
                <a:latin typeface="Symbol"/>
                <a:cs typeface="Symbol"/>
              </a:rPr>
              <a:t>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2238" y="2582820"/>
            <a:ext cx="123825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195" dirty="0">
                <a:latin typeface="Symbol"/>
                <a:cs typeface="Symbol"/>
              </a:rPr>
              <a:t>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2238" y="2705579"/>
            <a:ext cx="2843530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731770" algn="l"/>
              </a:tabLst>
            </a:pPr>
            <a:r>
              <a:rPr sz="1500" spc="195" dirty="0">
                <a:latin typeface="Symbol"/>
                <a:cs typeface="Symbol"/>
              </a:rPr>
              <a:t></a:t>
            </a:r>
            <a:r>
              <a:rPr sz="1500" spc="195" dirty="0">
                <a:latin typeface="Times New Roman"/>
                <a:cs typeface="Times New Roman"/>
              </a:rPr>
              <a:t>	</a:t>
            </a:r>
            <a:r>
              <a:rPr sz="1500" spc="195" dirty="0">
                <a:latin typeface="Symbol"/>
                <a:cs typeface="Symbol"/>
              </a:rPr>
              <a:t>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2238" y="2322635"/>
            <a:ext cx="2843530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731770" algn="l"/>
              </a:tabLst>
            </a:pPr>
            <a:r>
              <a:rPr sz="1500" spc="195" dirty="0">
                <a:latin typeface="Symbol"/>
                <a:cs typeface="Symbol"/>
              </a:rPr>
              <a:t></a:t>
            </a:r>
            <a:r>
              <a:rPr sz="1500" spc="195" dirty="0">
                <a:latin typeface="Times New Roman"/>
                <a:cs typeface="Times New Roman"/>
              </a:rPr>
              <a:t>	</a:t>
            </a:r>
            <a:r>
              <a:rPr sz="1500" spc="195" dirty="0">
                <a:latin typeface="Symbol"/>
                <a:cs typeface="Symbol"/>
              </a:rPr>
              <a:t>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1135" y="2689636"/>
            <a:ext cx="5288915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58875" algn="l"/>
                <a:tab pos="2442845" algn="l"/>
                <a:tab pos="5177790" algn="l"/>
              </a:tabLst>
            </a:pPr>
            <a:r>
              <a:rPr sz="1500" spc="195" dirty="0">
                <a:latin typeface="Symbol"/>
                <a:cs typeface="Symbol"/>
              </a:rPr>
              <a:t></a:t>
            </a:r>
            <a:r>
              <a:rPr sz="1500" spc="195" dirty="0">
                <a:latin typeface="Times New Roman"/>
                <a:cs typeface="Times New Roman"/>
              </a:rPr>
              <a:t>	</a:t>
            </a:r>
            <a:r>
              <a:rPr sz="1500" spc="195" dirty="0">
                <a:latin typeface="Symbol"/>
                <a:cs typeface="Symbol"/>
              </a:rPr>
              <a:t></a:t>
            </a:r>
            <a:r>
              <a:rPr sz="1500" spc="195" dirty="0">
                <a:latin typeface="Times New Roman"/>
                <a:cs typeface="Times New Roman"/>
              </a:rPr>
              <a:t>	</a:t>
            </a:r>
            <a:r>
              <a:rPr sz="1500" spc="195" dirty="0">
                <a:latin typeface="Symbol"/>
                <a:cs typeface="Symbol"/>
              </a:rPr>
              <a:t></a:t>
            </a:r>
            <a:r>
              <a:rPr sz="1500" spc="195" dirty="0">
                <a:latin typeface="Times New Roman"/>
                <a:cs typeface="Times New Roman"/>
              </a:rPr>
              <a:t>	</a:t>
            </a:r>
            <a:r>
              <a:rPr sz="1500" spc="195" dirty="0">
                <a:latin typeface="Symbol"/>
                <a:cs typeface="Symbol"/>
              </a:rPr>
              <a:t>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21135" y="2338578"/>
            <a:ext cx="2553970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58875" algn="l"/>
                <a:tab pos="2442845" algn="l"/>
              </a:tabLst>
            </a:pPr>
            <a:r>
              <a:rPr sz="1500" spc="195" dirty="0">
                <a:latin typeface="Symbol"/>
                <a:cs typeface="Symbol"/>
              </a:rPr>
              <a:t></a:t>
            </a:r>
            <a:r>
              <a:rPr sz="1500" spc="195" dirty="0">
                <a:latin typeface="Times New Roman"/>
                <a:cs typeface="Times New Roman"/>
              </a:rPr>
              <a:t>	</a:t>
            </a:r>
            <a:r>
              <a:rPr sz="1500" spc="195" dirty="0">
                <a:latin typeface="Symbol"/>
                <a:cs typeface="Symbol"/>
              </a:rPr>
              <a:t></a:t>
            </a:r>
            <a:r>
              <a:rPr sz="1500" spc="195" dirty="0">
                <a:latin typeface="Times New Roman"/>
                <a:cs typeface="Times New Roman"/>
              </a:rPr>
              <a:t>	</a:t>
            </a:r>
            <a:r>
              <a:rPr sz="1500" spc="195" dirty="0">
                <a:latin typeface="Symbol"/>
                <a:cs typeface="Symbol"/>
              </a:rPr>
              <a:t>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68548" y="2666679"/>
            <a:ext cx="1461770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35609" algn="l"/>
                <a:tab pos="1350010" algn="l"/>
              </a:tabLst>
            </a:pPr>
            <a:r>
              <a:rPr sz="850" i="1" spc="140" dirty="0">
                <a:latin typeface="Times New Roman"/>
                <a:cs typeface="Times New Roman"/>
              </a:rPr>
              <a:t>y    </a:t>
            </a:r>
            <a:r>
              <a:rPr sz="850" i="1" spc="-75" dirty="0">
                <a:latin typeface="Times New Roman"/>
                <a:cs typeface="Times New Roman"/>
              </a:rPr>
              <a:t> </a:t>
            </a:r>
            <a:r>
              <a:rPr sz="1500" spc="195" dirty="0">
                <a:latin typeface="Symbol"/>
                <a:cs typeface="Symbol"/>
              </a:rPr>
              <a:t>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850" i="1" spc="140" dirty="0">
                <a:latin typeface="Times New Roman"/>
                <a:cs typeface="Times New Roman"/>
              </a:rPr>
              <a:t>x</a:t>
            </a:r>
            <a:r>
              <a:rPr sz="850" i="1" dirty="0">
                <a:latin typeface="Times New Roman"/>
                <a:cs typeface="Times New Roman"/>
              </a:rPr>
              <a:t>	</a:t>
            </a:r>
            <a:r>
              <a:rPr sz="1500" spc="195" dirty="0">
                <a:latin typeface="Symbol"/>
                <a:cs typeface="Symbol"/>
              </a:rPr>
              <a:t>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7659" y="2743435"/>
            <a:ext cx="92075" cy="1593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i="1" spc="140" dirty="0">
                <a:latin typeface="Times New Roman"/>
                <a:cs typeface="Times New Roman"/>
              </a:rPr>
              <a:t>x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54974" y="2743435"/>
            <a:ext cx="92075" cy="1593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i="1" spc="140" dirty="0">
                <a:latin typeface="Times New Roman"/>
                <a:cs typeface="Times New Roman"/>
              </a:rPr>
              <a:t>y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29538" y="4146488"/>
            <a:ext cx="111061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500" i="1" spc="215" dirty="0">
                <a:latin typeface="Times New Roman"/>
                <a:cs typeface="Times New Roman"/>
              </a:rPr>
              <a:t>p</a:t>
            </a:r>
            <a:r>
              <a:rPr sz="1950" spc="215" dirty="0">
                <a:latin typeface="Symbol"/>
                <a:cs typeface="Symbol"/>
              </a:rPr>
              <a:t></a:t>
            </a:r>
            <a:r>
              <a:rPr sz="1500" i="1" spc="215" dirty="0">
                <a:latin typeface="Times New Roman"/>
                <a:cs typeface="Times New Roman"/>
              </a:rPr>
              <a:t>x</a:t>
            </a:r>
            <a:r>
              <a:rPr sz="1950" spc="215" dirty="0">
                <a:latin typeface="Symbol"/>
                <a:cs typeface="Symbol"/>
              </a:rPr>
              <a:t></a:t>
            </a:r>
            <a:r>
              <a:rPr sz="1500" i="1" spc="215" dirty="0">
                <a:latin typeface="Times New Roman"/>
                <a:cs typeface="Times New Roman"/>
              </a:rPr>
              <a:t>p</a:t>
            </a:r>
            <a:r>
              <a:rPr sz="1950" spc="215" dirty="0">
                <a:latin typeface="Symbol"/>
                <a:cs typeface="Symbol"/>
              </a:rPr>
              <a:t></a:t>
            </a:r>
            <a:r>
              <a:rPr sz="1500" i="1" spc="215" dirty="0">
                <a:latin typeface="Times New Roman"/>
                <a:cs typeface="Times New Roman"/>
              </a:rPr>
              <a:t>y</a:t>
            </a:r>
            <a:r>
              <a:rPr sz="1950" spc="215" dirty="0">
                <a:latin typeface="Symbol"/>
                <a:cs typeface="Symbol"/>
              </a:rPr>
              <a:t></a:t>
            </a:r>
            <a:r>
              <a:rPr sz="1950" spc="-335" dirty="0">
                <a:latin typeface="Times New Roman"/>
                <a:cs typeface="Times New Roman"/>
              </a:rPr>
              <a:t> </a:t>
            </a:r>
            <a:r>
              <a:rPr sz="2250" b="1" spc="284" baseline="44444" dirty="0">
                <a:latin typeface="Symbol"/>
                <a:cs typeface="Symbol"/>
              </a:rPr>
              <a:t></a:t>
            </a:r>
            <a:endParaRPr sz="2250" baseline="44444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6197" y="4320589"/>
            <a:ext cx="224790" cy="1593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i="1" spc="145" dirty="0">
                <a:latin typeface="Times New Roman"/>
                <a:cs typeface="Times New Roman"/>
              </a:rPr>
              <a:t>x</a:t>
            </a:r>
            <a:r>
              <a:rPr sz="850" spc="145" dirty="0">
                <a:latin typeface="Times New Roman"/>
                <a:cs typeface="Times New Roman"/>
              </a:rPr>
              <a:t>,</a:t>
            </a:r>
            <a:r>
              <a:rPr sz="850" spc="-114" dirty="0">
                <a:latin typeface="Times New Roman"/>
                <a:cs typeface="Times New Roman"/>
              </a:rPr>
              <a:t> </a:t>
            </a:r>
            <a:r>
              <a:rPr sz="850" i="1" spc="140" dirty="0">
                <a:latin typeface="Times New Roman"/>
                <a:cs typeface="Times New Roman"/>
              </a:rPr>
              <a:t>y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57307" y="3245200"/>
            <a:ext cx="224790" cy="1593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i="1" spc="145" dirty="0">
                <a:latin typeface="Times New Roman"/>
                <a:cs typeface="Times New Roman"/>
              </a:rPr>
              <a:t>x</a:t>
            </a:r>
            <a:r>
              <a:rPr sz="850" spc="145" dirty="0">
                <a:latin typeface="Times New Roman"/>
                <a:cs typeface="Times New Roman"/>
              </a:rPr>
              <a:t>,</a:t>
            </a:r>
            <a:r>
              <a:rPr sz="850" spc="-110" dirty="0">
                <a:latin typeface="Times New Roman"/>
                <a:cs typeface="Times New Roman"/>
              </a:rPr>
              <a:t> </a:t>
            </a:r>
            <a:r>
              <a:rPr sz="850" i="1" spc="140" dirty="0">
                <a:latin typeface="Times New Roman"/>
                <a:cs typeface="Times New Roman"/>
              </a:rPr>
              <a:t>y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50571" y="2743435"/>
            <a:ext cx="224790" cy="1593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i="1" spc="145" dirty="0">
                <a:latin typeface="Times New Roman"/>
                <a:cs typeface="Times New Roman"/>
              </a:rPr>
              <a:t>x</a:t>
            </a:r>
            <a:r>
              <a:rPr sz="850" spc="145" dirty="0">
                <a:latin typeface="Times New Roman"/>
                <a:cs typeface="Times New Roman"/>
              </a:rPr>
              <a:t>,</a:t>
            </a:r>
            <a:r>
              <a:rPr sz="850" spc="-110" dirty="0">
                <a:latin typeface="Times New Roman"/>
                <a:cs typeface="Times New Roman"/>
              </a:rPr>
              <a:t> </a:t>
            </a:r>
            <a:r>
              <a:rPr sz="850" i="1" spc="140" dirty="0">
                <a:latin typeface="Times New Roman"/>
                <a:cs typeface="Times New Roman"/>
              </a:rPr>
              <a:t>y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05809" y="3876571"/>
            <a:ext cx="1108710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997585" algn="l"/>
              </a:tabLst>
            </a:pPr>
            <a:r>
              <a:rPr sz="1500" i="1" u="sng" spc="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500" i="1" u="sng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00" i="1" u="sng" spc="3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</a:t>
            </a:r>
            <a:r>
              <a:rPr sz="1950" u="sng" spc="7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</a:t>
            </a:r>
            <a:r>
              <a:rPr sz="1500" i="1" u="sng" spc="2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r>
              <a:rPr sz="1500" u="sng" spc="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,</a:t>
            </a:r>
            <a:r>
              <a:rPr sz="1500" u="sng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00" i="1" u="sng" spc="3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y</a:t>
            </a:r>
            <a:r>
              <a:rPr sz="1950" u="sng" spc="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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2250" spc="292" baseline="1851" dirty="0">
                <a:latin typeface="Symbol"/>
                <a:cs typeface="Symbol"/>
              </a:rPr>
              <a:t></a:t>
            </a:r>
            <a:endParaRPr sz="2250" baseline="1851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5417" y="3962853"/>
            <a:ext cx="168783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500" spc="275" dirty="0">
                <a:latin typeface="Symbol"/>
                <a:cs typeface="Symbol"/>
              </a:rPr>
              <a:t></a:t>
            </a:r>
            <a:r>
              <a:rPr sz="1500" spc="55" dirty="0">
                <a:latin typeface="Times New Roman"/>
                <a:cs typeface="Times New Roman"/>
              </a:rPr>
              <a:t> </a:t>
            </a:r>
            <a:r>
              <a:rPr sz="3375" spc="810" baseline="-8641" dirty="0">
                <a:latin typeface="Symbol"/>
                <a:cs typeface="Symbol"/>
              </a:rPr>
              <a:t></a:t>
            </a:r>
            <a:r>
              <a:rPr sz="3375" spc="-82" baseline="-8641" dirty="0">
                <a:latin typeface="Times New Roman"/>
                <a:cs typeface="Times New Roman"/>
              </a:rPr>
              <a:t> </a:t>
            </a:r>
            <a:r>
              <a:rPr sz="1500" i="1" spc="185" dirty="0">
                <a:latin typeface="Times New Roman"/>
                <a:cs typeface="Times New Roman"/>
              </a:rPr>
              <a:t>p</a:t>
            </a:r>
            <a:r>
              <a:rPr sz="1950" spc="185" dirty="0">
                <a:latin typeface="Symbol"/>
                <a:cs typeface="Symbol"/>
              </a:rPr>
              <a:t></a:t>
            </a:r>
            <a:r>
              <a:rPr sz="1500" i="1" spc="185" dirty="0">
                <a:latin typeface="Times New Roman"/>
                <a:cs typeface="Times New Roman"/>
              </a:rPr>
              <a:t>x</a:t>
            </a:r>
            <a:r>
              <a:rPr sz="1500" spc="185" dirty="0">
                <a:latin typeface="Times New Roman"/>
                <a:cs typeface="Times New Roman"/>
              </a:rPr>
              <a:t>,</a:t>
            </a:r>
            <a:r>
              <a:rPr sz="1500" spc="50" dirty="0">
                <a:latin typeface="Times New Roman"/>
                <a:cs typeface="Times New Roman"/>
              </a:rPr>
              <a:t> </a:t>
            </a:r>
            <a:r>
              <a:rPr sz="1500" i="1" spc="135" dirty="0">
                <a:latin typeface="Times New Roman"/>
                <a:cs typeface="Times New Roman"/>
              </a:rPr>
              <a:t>y</a:t>
            </a:r>
            <a:r>
              <a:rPr sz="1950" spc="135" dirty="0">
                <a:latin typeface="Symbol"/>
                <a:cs typeface="Symbol"/>
              </a:rPr>
              <a:t></a:t>
            </a:r>
            <a:r>
              <a:rPr sz="2250" b="1" spc="202" baseline="1851" dirty="0">
                <a:latin typeface="Symbol"/>
                <a:cs typeface="Symbol"/>
              </a:rPr>
              <a:t></a:t>
            </a:r>
            <a:r>
              <a:rPr sz="2250" b="1" spc="-277" baseline="1851" dirty="0">
                <a:latin typeface="Times New Roman"/>
                <a:cs typeface="Times New Roman"/>
              </a:rPr>
              <a:t> </a:t>
            </a:r>
            <a:r>
              <a:rPr sz="1500" spc="125" dirty="0">
                <a:latin typeface="Times New Roman"/>
                <a:cs typeface="Times New Roman"/>
              </a:rPr>
              <a:t>log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2717" y="3245200"/>
            <a:ext cx="4611370" cy="6292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33705">
              <a:lnSpc>
                <a:spcPts val="940"/>
              </a:lnSpc>
              <a:spcBef>
                <a:spcPts val="130"/>
              </a:spcBef>
              <a:tabLst>
                <a:tab pos="2499995" algn="l"/>
              </a:tabLst>
            </a:pPr>
            <a:r>
              <a:rPr sz="850" i="1" spc="145" dirty="0">
                <a:latin typeface="Times New Roman"/>
                <a:cs typeface="Times New Roman"/>
              </a:rPr>
              <a:t>x</a:t>
            </a:r>
            <a:r>
              <a:rPr sz="850" spc="145" dirty="0">
                <a:latin typeface="Times New Roman"/>
                <a:cs typeface="Times New Roman"/>
              </a:rPr>
              <a:t>,</a:t>
            </a:r>
            <a:r>
              <a:rPr sz="850" spc="-55" dirty="0">
                <a:latin typeface="Times New Roman"/>
                <a:cs typeface="Times New Roman"/>
              </a:rPr>
              <a:t> </a:t>
            </a:r>
            <a:r>
              <a:rPr sz="850" i="1" spc="140" dirty="0">
                <a:latin typeface="Times New Roman"/>
                <a:cs typeface="Times New Roman"/>
              </a:rPr>
              <a:t>y	</a:t>
            </a:r>
            <a:r>
              <a:rPr sz="850" i="1" spc="145" dirty="0">
                <a:latin typeface="Times New Roman"/>
                <a:cs typeface="Times New Roman"/>
              </a:rPr>
              <a:t>x</a:t>
            </a:r>
            <a:r>
              <a:rPr sz="850" spc="145" dirty="0">
                <a:latin typeface="Times New Roman"/>
                <a:cs typeface="Times New Roman"/>
              </a:rPr>
              <a:t>,</a:t>
            </a:r>
            <a:r>
              <a:rPr sz="850" spc="-60" dirty="0">
                <a:latin typeface="Times New Roman"/>
                <a:cs typeface="Times New Roman"/>
              </a:rPr>
              <a:t> </a:t>
            </a:r>
            <a:r>
              <a:rPr sz="850" i="1" spc="140" dirty="0">
                <a:latin typeface="Times New Roman"/>
                <a:cs typeface="Times New Roman"/>
              </a:rPr>
              <a:t>y</a:t>
            </a:r>
            <a:endParaRPr sz="850">
              <a:latin typeface="Times New Roman"/>
              <a:cs typeface="Times New Roman"/>
            </a:endParaRPr>
          </a:p>
          <a:p>
            <a:pPr marL="50800">
              <a:lnSpc>
                <a:spcPts val="2620"/>
              </a:lnSpc>
            </a:pPr>
            <a:r>
              <a:rPr sz="1500" spc="275" dirty="0">
                <a:latin typeface="Symbol"/>
                <a:cs typeface="Symbol"/>
              </a:rPr>
              <a:t></a:t>
            </a:r>
            <a:r>
              <a:rPr sz="1500" spc="275" dirty="0">
                <a:latin typeface="Times New Roman"/>
                <a:cs typeface="Times New Roman"/>
              </a:rPr>
              <a:t> </a:t>
            </a:r>
            <a:r>
              <a:rPr sz="3375" spc="810" baseline="-8641" dirty="0">
                <a:latin typeface="Symbol"/>
                <a:cs typeface="Symbol"/>
              </a:rPr>
              <a:t></a:t>
            </a:r>
            <a:r>
              <a:rPr sz="3375" spc="-292" baseline="-8641" dirty="0">
                <a:latin typeface="Times New Roman"/>
                <a:cs typeface="Times New Roman"/>
              </a:rPr>
              <a:t> </a:t>
            </a:r>
            <a:r>
              <a:rPr sz="1500" i="1" spc="185" dirty="0">
                <a:latin typeface="Times New Roman"/>
                <a:cs typeface="Times New Roman"/>
              </a:rPr>
              <a:t>p</a:t>
            </a:r>
            <a:r>
              <a:rPr sz="1950" spc="185" dirty="0">
                <a:latin typeface="Symbol"/>
                <a:cs typeface="Symbol"/>
              </a:rPr>
              <a:t></a:t>
            </a:r>
            <a:r>
              <a:rPr sz="1500" i="1" spc="185" dirty="0">
                <a:latin typeface="Times New Roman"/>
                <a:cs typeface="Times New Roman"/>
              </a:rPr>
              <a:t>x</a:t>
            </a:r>
            <a:r>
              <a:rPr sz="1500" spc="185" dirty="0">
                <a:latin typeface="Times New Roman"/>
                <a:cs typeface="Times New Roman"/>
              </a:rPr>
              <a:t>, </a:t>
            </a:r>
            <a:r>
              <a:rPr sz="1500" i="1" spc="95" dirty="0">
                <a:latin typeface="Times New Roman"/>
                <a:cs typeface="Times New Roman"/>
              </a:rPr>
              <a:t>y</a:t>
            </a:r>
            <a:r>
              <a:rPr sz="1950" spc="95" dirty="0">
                <a:latin typeface="Symbol"/>
                <a:cs typeface="Symbol"/>
              </a:rPr>
              <a:t></a:t>
            </a:r>
            <a:r>
              <a:rPr sz="1500" spc="95" dirty="0">
                <a:latin typeface="Times New Roman"/>
                <a:cs typeface="Times New Roman"/>
              </a:rPr>
              <a:t>log </a:t>
            </a:r>
            <a:r>
              <a:rPr sz="1500" i="1" spc="185" dirty="0">
                <a:latin typeface="Times New Roman"/>
                <a:cs typeface="Times New Roman"/>
              </a:rPr>
              <a:t>p</a:t>
            </a:r>
            <a:r>
              <a:rPr sz="1950" spc="185" dirty="0">
                <a:latin typeface="Symbol"/>
                <a:cs typeface="Symbol"/>
              </a:rPr>
              <a:t></a:t>
            </a:r>
            <a:r>
              <a:rPr sz="1500" i="1" spc="185" dirty="0">
                <a:latin typeface="Times New Roman"/>
                <a:cs typeface="Times New Roman"/>
              </a:rPr>
              <a:t>x</a:t>
            </a:r>
            <a:r>
              <a:rPr sz="1500" spc="185" dirty="0">
                <a:latin typeface="Times New Roman"/>
                <a:cs typeface="Times New Roman"/>
              </a:rPr>
              <a:t>, </a:t>
            </a:r>
            <a:r>
              <a:rPr sz="1500" i="1" spc="275" dirty="0">
                <a:latin typeface="Times New Roman"/>
                <a:cs typeface="Times New Roman"/>
              </a:rPr>
              <a:t>y</a:t>
            </a:r>
            <a:r>
              <a:rPr sz="1950" spc="275" dirty="0">
                <a:latin typeface="Symbol"/>
                <a:cs typeface="Symbol"/>
              </a:rPr>
              <a:t></a:t>
            </a:r>
            <a:r>
              <a:rPr sz="1500" spc="275" dirty="0">
                <a:latin typeface="Symbol"/>
                <a:cs typeface="Symbol"/>
              </a:rPr>
              <a:t></a:t>
            </a:r>
            <a:r>
              <a:rPr sz="1500" spc="275" dirty="0">
                <a:latin typeface="Times New Roman"/>
                <a:cs typeface="Times New Roman"/>
              </a:rPr>
              <a:t> </a:t>
            </a:r>
            <a:r>
              <a:rPr sz="1500" spc="125" dirty="0">
                <a:latin typeface="Times New Roman"/>
                <a:cs typeface="Times New Roman"/>
              </a:rPr>
              <a:t>log </a:t>
            </a:r>
            <a:r>
              <a:rPr sz="1500" i="1" spc="235" dirty="0">
                <a:latin typeface="Times New Roman"/>
                <a:cs typeface="Times New Roman"/>
              </a:rPr>
              <a:t>p</a:t>
            </a:r>
            <a:r>
              <a:rPr sz="1950" spc="235" dirty="0">
                <a:latin typeface="Symbol"/>
                <a:cs typeface="Symbol"/>
              </a:rPr>
              <a:t></a:t>
            </a:r>
            <a:r>
              <a:rPr sz="1500" i="1" spc="235" dirty="0">
                <a:latin typeface="Times New Roman"/>
                <a:cs typeface="Times New Roman"/>
              </a:rPr>
              <a:t>x</a:t>
            </a:r>
            <a:r>
              <a:rPr sz="1950" spc="235" dirty="0">
                <a:latin typeface="Symbol"/>
                <a:cs typeface="Symbol"/>
              </a:rPr>
              <a:t></a:t>
            </a:r>
            <a:r>
              <a:rPr sz="1500" spc="235" dirty="0">
                <a:latin typeface="Symbol"/>
                <a:cs typeface="Symbol"/>
              </a:rPr>
              <a:t></a:t>
            </a:r>
            <a:r>
              <a:rPr sz="1500" spc="235" dirty="0">
                <a:latin typeface="Times New Roman"/>
                <a:cs typeface="Times New Roman"/>
              </a:rPr>
              <a:t> </a:t>
            </a:r>
            <a:r>
              <a:rPr sz="1500" spc="125" dirty="0">
                <a:latin typeface="Times New Roman"/>
                <a:cs typeface="Times New Roman"/>
              </a:rPr>
              <a:t>log </a:t>
            </a:r>
            <a:r>
              <a:rPr sz="1500" i="1" spc="155" dirty="0">
                <a:latin typeface="Times New Roman"/>
                <a:cs typeface="Times New Roman"/>
              </a:rPr>
              <a:t>p</a:t>
            </a:r>
            <a:r>
              <a:rPr sz="1950" spc="155" dirty="0">
                <a:latin typeface="Symbol"/>
                <a:cs typeface="Symbol"/>
              </a:rPr>
              <a:t></a:t>
            </a:r>
            <a:r>
              <a:rPr sz="1500" i="1" spc="155" dirty="0">
                <a:latin typeface="Times New Roman"/>
                <a:cs typeface="Times New Roman"/>
              </a:rPr>
              <a:t>y</a:t>
            </a:r>
            <a:r>
              <a:rPr sz="1950" spc="155" dirty="0">
                <a:latin typeface="Symbol"/>
                <a:cs typeface="Symbol"/>
              </a:rPr>
              <a:t></a:t>
            </a:r>
            <a:endParaRPr sz="1950">
              <a:latin typeface="Symbol"/>
              <a:cs typeface="Symbol"/>
            </a:endParaRPr>
          </a:p>
          <a:p>
            <a:pPr marL="285750">
              <a:lnSpc>
                <a:spcPct val="100000"/>
              </a:lnSpc>
              <a:spcBef>
                <a:spcPts val="140"/>
              </a:spcBef>
            </a:pPr>
            <a:r>
              <a:rPr sz="850" i="1" spc="145" dirty="0">
                <a:latin typeface="Times New Roman"/>
                <a:cs typeface="Times New Roman"/>
              </a:rPr>
              <a:t>x</a:t>
            </a:r>
            <a:r>
              <a:rPr sz="850" spc="145" dirty="0">
                <a:latin typeface="Times New Roman"/>
                <a:cs typeface="Times New Roman"/>
              </a:rPr>
              <a:t>,</a:t>
            </a:r>
            <a:r>
              <a:rPr sz="850" spc="-65" dirty="0">
                <a:latin typeface="Times New Roman"/>
                <a:cs typeface="Times New Roman"/>
              </a:rPr>
              <a:t> </a:t>
            </a:r>
            <a:r>
              <a:rPr sz="850" i="1" spc="140" dirty="0">
                <a:latin typeface="Times New Roman"/>
                <a:cs typeface="Times New Roman"/>
              </a:rPr>
              <a:t>y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5417" y="2887071"/>
            <a:ext cx="667639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500" spc="275" dirty="0">
                <a:latin typeface="Symbol"/>
                <a:cs typeface="Symbol"/>
              </a:rPr>
              <a:t>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spc="430" dirty="0">
                <a:latin typeface="Symbol"/>
                <a:cs typeface="Symbol"/>
              </a:rPr>
              <a:t></a:t>
            </a:r>
            <a:r>
              <a:rPr sz="3375" spc="644" baseline="-8641" dirty="0">
                <a:latin typeface="Symbol"/>
                <a:cs typeface="Symbol"/>
              </a:rPr>
              <a:t></a:t>
            </a:r>
            <a:r>
              <a:rPr sz="3375" spc="-52" baseline="-8641" dirty="0">
                <a:latin typeface="Times New Roman"/>
                <a:cs typeface="Times New Roman"/>
              </a:rPr>
              <a:t> </a:t>
            </a:r>
            <a:r>
              <a:rPr sz="1500" i="1" spc="185" dirty="0">
                <a:latin typeface="Times New Roman"/>
                <a:cs typeface="Times New Roman"/>
              </a:rPr>
              <a:t>p</a:t>
            </a:r>
            <a:r>
              <a:rPr sz="1950" spc="185" dirty="0">
                <a:latin typeface="Symbol"/>
                <a:cs typeface="Symbol"/>
              </a:rPr>
              <a:t></a:t>
            </a:r>
            <a:r>
              <a:rPr sz="1500" i="1" spc="185" dirty="0">
                <a:latin typeface="Times New Roman"/>
                <a:cs typeface="Times New Roman"/>
              </a:rPr>
              <a:t>x</a:t>
            </a:r>
            <a:r>
              <a:rPr sz="1500" spc="185" dirty="0">
                <a:latin typeface="Times New Roman"/>
                <a:cs typeface="Times New Roman"/>
              </a:rPr>
              <a:t>,</a:t>
            </a:r>
            <a:r>
              <a:rPr sz="1500" spc="65" dirty="0">
                <a:latin typeface="Times New Roman"/>
                <a:cs typeface="Times New Roman"/>
              </a:rPr>
              <a:t> </a:t>
            </a:r>
            <a:r>
              <a:rPr sz="1500" i="1" spc="170" dirty="0">
                <a:latin typeface="Times New Roman"/>
                <a:cs typeface="Times New Roman"/>
              </a:rPr>
              <a:t>y</a:t>
            </a:r>
            <a:r>
              <a:rPr sz="1950" spc="170" dirty="0">
                <a:latin typeface="Symbol"/>
                <a:cs typeface="Symbol"/>
              </a:rPr>
              <a:t></a:t>
            </a:r>
            <a:r>
              <a:rPr sz="1500" spc="170" dirty="0">
                <a:latin typeface="Times New Roman"/>
                <a:cs typeface="Times New Roman"/>
              </a:rPr>
              <a:t>log</a:t>
            </a:r>
            <a:r>
              <a:rPr sz="1500" spc="425" dirty="0">
                <a:latin typeface="Times New Roman"/>
                <a:cs typeface="Times New Roman"/>
              </a:rPr>
              <a:t> </a:t>
            </a:r>
            <a:r>
              <a:rPr sz="1500" i="1" spc="235" dirty="0">
                <a:latin typeface="Times New Roman"/>
                <a:cs typeface="Times New Roman"/>
              </a:rPr>
              <a:t>p</a:t>
            </a:r>
            <a:r>
              <a:rPr sz="1950" spc="235" dirty="0">
                <a:latin typeface="Symbol"/>
                <a:cs typeface="Symbol"/>
              </a:rPr>
              <a:t></a:t>
            </a:r>
            <a:r>
              <a:rPr sz="1500" i="1" spc="235" dirty="0">
                <a:latin typeface="Times New Roman"/>
                <a:cs typeface="Times New Roman"/>
              </a:rPr>
              <a:t>x</a:t>
            </a:r>
            <a:r>
              <a:rPr sz="1950" spc="235" dirty="0">
                <a:latin typeface="Symbol"/>
                <a:cs typeface="Symbol"/>
              </a:rPr>
              <a:t></a:t>
            </a:r>
            <a:r>
              <a:rPr sz="1500" spc="235" dirty="0">
                <a:latin typeface="Symbol"/>
                <a:cs typeface="Symbol"/>
              </a:rPr>
              <a:t></a:t>
            </a:r>
            <a:r>
              <a:rPr sz="1500" spc="-50" dirty="0">
                <a:latin typeface="Times New Roman"/>
                <a:cs typeface="Times New Roman"/>
              </a:rPr>
              <a:t> </a:t>
            </a:r>
            <a:r>
              <a:rPr sz="3375" spc="810" baseline="-8641" dirty="0">
                <a:latin typeface="Symbol"/>
                <a:cs typeface="Symbol"/>
              </a:rPr>
              <a:t></a:t>
            </a:r>
            <a:r>
              <a:rPr sz="3375" spc="-60" baseline="-8641" dirty="0">
                <a:latin typeface="Times New Roman"/>
                <a:cs typeface="Times New Roman"/>
              </a:rPr>
              <a:t> </a:t>
            </a:r>
            <a:r>
              <a:rPr sz="1500" i="1" spc="185" dirty="0">
                <a:latin typeface="Times New Roman"/>
                <a:cs typeface="Times New Roman"/>
              </a:rPr>
              <a:t>p</a:t>
            </a:r>
            <a:r>
              <a:rPr sz="1950" spc="185" dirty="0">
                <a:latin typeface="Symbol"/>
                <a:cs typeface="Symbol"/>
              </a:rPr>
              <a:t></a:t>
            </a:r>
            <a:r>
              <a:rPr sz="1500" i="1" spc="185" dirty="0">
                <a:latin typeface="Times New Roman"/>
                <a:cs typeface="Times New Roman"/>
              </a:rPr>
              <a:t>x</a:t>
            </a:r>
            <a:r>
              <a:rPr sz="1500" spc="185" dirty="0">
                <a:latin typeface="Times New Roman"/>
                <a:cs typeface="Times New Roman"/>
              </a:rPr>
              <a:t>,</a:t>
            </a:r>
            <a:r>
              <a:rPr sz="1500" spc="60" dirty="0">
                <a:latin typeface="Times New Roman"/>
                <a:cs typeface="Times New Roman"/>
              </a:rPr>
              <a:t> </a:t>
            </a:r>
            <a:r>
              <a:rPr sz="1500" i="1" spc="170" dirty="0">
                <a:latin typeface="Times New Roman"/>
                <a:cs typeface="Times New Roman"/>
              </a:rPr>
              <a:t>y</a:t>
            </a:r>
            <a:r>
              <a:rPr sz="1950" spc="170" dirty="0">
                <a:latin typeface="Symbol"/>
                <a:cs typeface="Symbol"/>
              </a:rPr>
              <a:t></a:t>
            </a:r>
            <a:r>
              <a:rPr sz="1500" spc="170" dirty="0">
                <a:latin typeface="Times New Roman"/>
                <a:cs typeface="Times New Roman"/>
              </a:rPr>
              <a:t>log</a:t>
            </a:r>
            <a:r>
              <a:rPr sz="1500" spc="425" dirty="0">
                <a:latin typeface="Times New Roman"/>
                <a:cs typeface="Times New Roman"/>
              </a:rPr>
              <a:t> </a:t>
            </a:r>
            <a:r>
              <a:rPr sz="1500" i="1" spc="260" dirty="0">
                <a:latin typeface="Times New Roman"/>
                <a:cs typeface="Times New Roman"/>
              </a:rPr>
              <a:t>p</a:t>
            </a:r>
            <a:r>
              <a:rPr sz="1950" spc="260" dirty="0">
                <a:latin typeface="Symbol"/>
                <a:cs typeface="Symbol"/>
              </a:rPr>
              <a:t></a:t>
            </a:r>
            <a:r>
              <a:rPr sz="1500" i="1" spc="260" dirty="0">
                <a:latin typeface="Times New Roman"/>
                <a:cs typeface="Times New Roman"/>
              </a:rPr>
              <a:t>y</a:t>
            </a:r>
            <a:r>
              <a:rPr sz="1950" spc="260" dirty="0">
                <a:latin typeface="Symbol"/>
                <a:cs typeface="Symbol"/>
              </a:rPr>
              <a:t></a:t>
            </a:r>
            <a:r>
              <a:rPr sz="1500" spc="260" dirty="0">
                <a:latin typeface="Symbol"/>
                <a:cs typeface="Symbol"/>
              </a:rPr>
              <a:t>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3375" spc="810" baseline="-8641" dirty="0">
                <a:latin typeface="Symbol"/>
                <a:cs typeface="Symbol"/>
              </a:rPr>
              <a:t></a:t>
            </a:r>
            <a:r>
              <a:rPr sz="3375" spc="-52" baseline="-8641" dirty="0">
                <a:latin typeface="Times New Roman"/>
                <a:cs typeface="Times New Roman"/>
              </a:rPr>
              <a:t> </a:t>
            </a:r>
            <a:r>
              <a:rPr sz="1500" i="1" spc="185" dirty="0">
                <a:latin typeface="Times New Roman"/>
                <a:cs typeface="Times New Roman"/>
              </a:rPr>
              <a:t>p</a:t>
            </a:r>
            <a:r>
              <a:rPr sz="1950" spc="185" dirty="0">
                <a:latin typeface="Symbol"/>
                <a:cs typeface="Symbol"/>
              </a:rPr>
              <a:t></a:t>
            </a:r>
            <a:r>
              <a:rPr sz="1500" i="1" spc="185" dirty="0">
                <a:latin typeface="Times New Roman"/>
                <a:cs typeface="Times New Roman"/>
              </a:rPr>
              <a:t>x</a:t>
            </a:r>
            <a:r>
              <a:rPr sz="1500" spc="185" dirty="0">
                <a:latin typeface="Times New Roman"/>
                <a:cs typeface="Times New Roman"/>
              </a:rPr>
              <a:t>,</a:t>
            </a:r>
            <a:r>
              <a:rPr sz="1500" spc="65" dirty="0">
                <a:latin typeface="Times New Roman"/>
                <a:cs typeface="Times New Roman"/>
              </a:rPr>
              <a:t> </a:t>
            </a:r>
            <a:r>
              <a:rPr sz="1500" i="1" spc="170" dirty="0">
                <a:latin typeface="Times New Roman"/>
                <a:cs typeface="Times New Roman"/>
              </a:rPr>
              <a:t>y</a:t>
            </a:r>
            <a:r>
              <a:rPr sz="1950" spc="170" dirty="0">
                <a:latin typeface="Symbol"/>
                <a:cs typeface="Symbol"/>
              </a:rPr>
              <a:t></a:t>
            </a:r>
            <a:r>
              <a:rPr sz="1500" spc="170" dirty="0">
                <a:latin typeface="Times New Roman"/>
                <a:cs typeface="Times New Roman"/>
              </a:rPr>
              <a:t>log</a:t>
            </a:r>
            <a:r>
              <a:rPr sz="1500" spc="425" dirty="0">
                <a:latin typeface="Times New Roman"/>
                <a:cs typeface="Times New Roman"/>
              </a:rPr>
              <a:t> </a:t>
            </a:r>
            <a:r>
              <a:rPr sz="1500" i="1" spc="185" dirty="0">
                <a:latin typeface="Times New Roman"/>
                <a:cs typeface="Times New Roman"/>
              </a:rPr>
              <a:t>p</a:t>
            </a:r>
            <a:r>
              <a:rPr sz="1950" spc="185" dirty="0">
                <a:latin typeface="Symbol"/>
                <a:cs typeface="Symbol"/>
              </a:rPr>
              <a:t></a:t>
            </a:r>
            <a:r>
              <a:rPr sz="1500" i="1" spc="185" dirty="0">
                <a:latin typeface="Times New Roman"/>
                <a:cs typeface="Times New Roman"/>
              </a:rPr>
              <a:t>x</a:t>
            </a:r>
            <a:r>
              <a:rPr sz="1500" spc="185" dirty="0">
                <a:latin typeface="Times New Roman"/>
                <a:cs typeface="Times New Roman"/>
              </a:rPr>
              <a:t>,</a:t>
            </a:r>
            <a:r>
              <a:rPr sz="1500" spc="65" dirty="0">
                <a:latin typeface="Times New Roman"/>
                <a:cs typeface="Times New Roman"/>
              </a:rPr>
              <a:t> </a:t>
            </a:r>
            <a:r>
              <a:rPr sz="1500" i="1" spc="185" dirty="0">
                <a:latin typeface="Times New Roman"/>
                <a:cs typeface="Times New Roman"/>
              </a:rPr>
              <a:t>y</a:t>
            </a:r>
            <a:r>
              <a:rPr sz="1950" spc="185" dirty="0">
                <a:latin typeface="Symbol"/>
                <a:cs typeface="Symbol"/>
              </a:rPr>
              <a:t>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5417" y="2388782"/>
            <a:ext cx="846963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500" spc="275" dirty="0">
                <a:latin typeface="Symbol"/>
                <a:cs typeface="Symbol"/>
              </a:rPr>
              <a:t>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2250" spc="292" baseline="11111" dirty="0">
                <a:latin typeface="Symbol"/>
                <a:cs typeface="Symbol"/>
              </a:rPr>
              <a:t></a:t>
            </a:r>
            <a:r>
              <a:rPr sz="2250" spc="-202" baseline="11111" dirty="0">
                <a:latin typeface="Times New Roman"/>
                <a:cs typeface="Times New Roman"/>
              </a:rPr>
              <a:t> </a:t>
            </a:r>
            <a:r>
              <a:rPr sz="1500" spc="275" dirty="0">
                <a:latin typeface="Symbol"/>
                <a:cs typeface="Symbol"/>
              </a:rPr>
              <a:t></a:t>
            </a:r>
            <a:r>
              <a:rPr sz="1500" spc="-50" dirty="0">
                <a:latin typeface="Times New Roman"/>
                <a:cs typeface="Times New Roman"/>
              </a:rPr>
              <a:t> </a:t>
            </a:r>
            <a:r>
              <a:rPr sz="3375" spc="847" baseline="-7407" dirty="0">
                <a:latin typeface="Symbol"/>
                <a:cs typeface="Symbol"/>
              </a:rPr>
              <a:t></a:t>
            </a:r>
            <a:r>
              <a:rPr sz="2250" spc="847" baseline="7407" dirty="0">
                <a:latin typeface="Symbol"/>
                <a:cs typeface="Symbol"/>
              </a:rPr>
              <a:t></a:t>
            </a:r>
            <a:r>
              <a:rPr sz="3375" spc="847" baseline="-7407" dirty="0">
                <a:latin typeface="Symbol"/>
                <a:cs typeface="Symbol"/>
              </a:rPr>
              <a:t></a:t>
            </a:r>
            <a:r>
              <a:rPr sz="3375" spc="-52" baseline="-7407" dirty="0">
                <a:latin typeface="Times New Roman"/>
                <a:cs typeface="Times New Roman"/>
              </a:rPr>
              <a:t> </a:t>
            </a:r>
            <a:r>
              <a:rPr sz="1500" i="1" spc="185" dirty="0">
                <a:latin typeface="Times New Roman"/>
                <a:cs typeface="Times New Roman"/>
              </a:rPr>
              <a:t>p</a:t>
            </a:r>
            <a:r>
              <a:rPr sz="2925" spc="277" baseline="1424" dirty="0">
                <a:latin typeface="Symbol"/>
                <a:cs typeface="Symbol"/>
              </a:rPr>
              <a:t></a:t>
            </a:r>
            <a:r>
              <a:rPr sz="1500" i="1" spc="185" dirty="0">
                <a:latin typeface="Times New Roman"/>
                <a:cs typeface="Times New Roman"/>
              </a:rPr>
              <a:t>x</a:t>
            </a:r>
            <a:r>
              <a:rPr sz="1500" spc="185" dirty="0">
                <a:latin typeface="Times New Roman"/>
                <a:cs typeface="Times New Roman"/>
              </a:rPr>
              <a:t>,</a:t>
            </a:r>
            <a:r>
              <a:rPr sz="1500" spc="70" dirty="0">
                <a:latin typeface="Times New Roman"/>
                <a:cs typeface="Times New Roman"/>
              </a:rPr>
              <a:t> </a:t>
            </a:r>
            <a:r>
              <a:rPr sz="1500" i="1" spc="195" dirty="0">
                <a:latin typeface="Times New Roman"/>
                <a:cs typeface="Times New Roman"/>
              </a:rPr>
              <a:t>y</a:t>
            </a:r>
            <a:r>
              <a:rPr sz="2925" spc="292" baseline="1424" dirty="0">
                <a:latin typeface="Symbol"/>
                <a:cs typeface="Symbol"/>
              </a:rPr>
              <a:t></a:t>
            </a:r>
            <a:r>
              <a:rPr sz="2250" spc="292" baseline="7407" dirty="0">
                <a:latin typeface="Symbol"/>
                <a:cs typeface="Symbol"/>
              </a:rPr>
              <a:t></a:t>
            </a:r>
            <a:r>
              <a:rPr sz="2250" spc="-202" baseline="7407" dirty="0">
                <a:latin typeface="Times New Roman"/>
                <a:cs typeface="Times New Roman"/>
              </a:rPr>
              <a:t> </a:t>
            </a:r>
            <a:r>
              <a:rPr sz="1500" spc="125" dirty="0">
                <a:latin typeface="Times New Roman"/>
                <a:cs typeface="Times New Roman"/>
              </a:rPr>
              <a:t>log</a:t>
            </a:r>
            <a:r>
              <a:rPr sz="1500" spc="430" dirty="0">
                <a:latin typeface="Times New Roman"/>
                <a:cs typeface="Times New Roman"/>
              </a:rPr>
              <a:t> </a:t>
            </a:r>
            <a:r>
              <a:rPr sz="1500" i="1" spc="185" dirty="0">
                <a:latin typeface="Times New Roman"/>
                <a:cs typeface="Times New Roman"/>
              </a:rPr>
              <a:t>p</a:t>
            </a:r>
            <a:r>
              <a:rPr sz="2925" spc="277" baseline="1424" dirty="0">
                <a:latin typeface="Symbol"/>
                <a:cs typeface="Symbol"/>
              </a:rPr>
              <a:t></a:t>
            </a:r>
            <a:r>
              <a:rPr sz="1500" i="1" spc="185" dirty="0">
                <a:latin typeface="Times New Roman"/>
                <a:cs typeface="Times New Roman"/>
              </a:rPr>
              <a:t>x</a:t>
            </a:r>
            <a:r>
              <a:rPr sz="2925" spc="277" baseline="1424" dirty="0">
                <a:latin typeface="Symbol"/>
                <a:cs typeface="Symbol"/>
              </a:rPr>
              <a:t></a:t>
            </a:r>
            <a:r>
              <a:rPr sz="2250" spc="277" baseline="11111" dirty="0">
                <a:latin typeface="Symbol"/>
                <a:cs typeface="Symbol"/>
              </a:rPr>
              <a:t></a:t>
            </a:r>
            <a:r>
              <a:rPr sz="2250" spc="-67" baseline="11111" dirty="0">
                <a:latin typeface="Times New Roman"/>
                <a:cs typeface="Times New Roman"/>
              </a:rPr>
              <a:t> </a:t>
            </a:r>
            <a:r>
              <a:rPr sz="1500" spc="275" dirty="0">
                <a:latin typeface="Symbol"/>
                <a:cs typeface="Symbol"/>
              </a:rPr>
              <a:t></a:t>
            </a:r>
            <a:r>
              <a:rPr sz="1500" spc="-55" dirty="0">
                <a:latin typeface="Times New Roman"/>
                <a:cs typeface="Times New Roman"/>
              </a:rPr>
              <a:t> </a:t>
            </a:r>
            <a:r>
              <a:rPr sz="2250" spc="292" baseline="7407" dirty="0">
                <a:latin typeface="Symbol"/>
                <a:cs typeface="Symbol"/>
              </a:rPr>
              <a:t></a:t>
            </a:r>
            <a:r>
              <a:rPr sz="2250" spc="-217" baseline="7407" dirty="0">
                <a:latin typeface="Times New Roman"/>
                <a:cs typeface="Times New Roman"/>
              </a:rPr>
              <a:t> </a:t>
            </a:r>
            <a:r>
              <a:rPr sz="1500" spc="275" dirty="0">
                <a:latin typeface="Symbol"/>
                <a:cs typeface="Symbol"/>
              </a:rPr>
              <a:t></a:t>
            </a:r>
            <a:r>
              <a:rPr sz="1500" spc="-45" dirty="0">
                <a:latin typeface="Times New Roman"/>
                <a:cs typeface="Times New Roman"/>
              </a:rPr>
              <a:t> </a:t>
            </a:r>
            <a:r>
              <a:rPr sz="3375" spc="847" baseline="-7407" dirty="0">
                <a:latin typeface="Symbol"/>
                <a:cs typeface="Symbol"/>
              </a:rPr>
              <a:t></a:t>
            </a:r>
            <a:r>
              <a:rPr sz="1500" spc="565" dirty="0">
                <a:latin typeface="Symbol"/>
                <a:cs typeface="Symbol"/>
              </a:rPr>
              <a:t></a:t>
            </a:r>
            <a:r>
              <a:rPr sz="3375" spc="847" baseline="-7407" dirty="0">
                <a:latin typeface="Symbol"/>
                <a:cs typeface="Symbol"/>
              </a:rPr>
              <a:t></a:t>
            </a:r>
            <a:r>
              <a:rPr sz="3375" spc="-52" baseline="-7407" dirty="0">
                <a:latin typeface="Times New Roman"/>
                <a:cs typeface="Times New Roman"/>
              </a:rPr>
              <a:t> </a:t>
            </a:r>
            <a:r>
              <a:rPr sz="1500" i="1" spc="185" dirty="0">
                <a:latin typeface="Times New Roman"/>
                <a:cs typeface="Times New Roman"/>
              </a:rPr>
              <a:t>p</a:t>
            </a:r>
            <a:r>
              <a:rPr sz="2925" spc="277" baseline="1424" dirty="0">
                <a:latin typeface="Symbol"/>
                <a:cs typeface="Symbol"/>
              </a:rPr>
              <a:t></a:t>
            </a:r>
            <a:r>
              <a:rPr sz="1500" i="1" spc="185" dirty="0">
                <a:latin typeface="Times New Roman"/>
                <a:cs typeface="Times New Roman"/>
              </a:rPr>
              <a:t>x</a:t>
            </a:r>
            <a:r>
              <a:rPr sz="1500" spc="185" dirty="0">
                <a:latin typeface="Times New Roman"/>
                <a:cs typeface="Times New Roman"/>
              </a:rPr>
              <a:t>,</a:t>
            </a:r>
            <a:r>
              <a:rPr sz="1500" spc="65" dirty="0">
                <a:latin typeface="Times New Roman"/>
                <a:cs typeface="Times New Roman"/>
              </a:rPr>
              <a:t> </a:t>
            </a:r>
            <a:r>
              <a:rPr sz="1500" i="1" spc="195" dirty="0">
                <a:latin typeface="Times New Roman"/>
                <a:cs typeface="Times New Roman"/>
              </a:rPr>
              <a:t>y</a:t>
            </a:r>
            <a:r>
              <a:rPr sz="2925" spc="292" baseline="1424" dirty="0">
                <a:latin typeface="Symbol"/>
                <a:cs typeface="Symbol"/>
              </a:rPr>
              <a:t></a:t>
            </a:r>
            <a:r>
              <a:rPr sz="1500" spc="195" dirty="0">
                <a:latin typeface="Symbol"/>
                <a:cs typeface="Symbol"/>
              </a:rPr>
              <a:t></a:t>
            </a:r>
            <a:r>
              <a:rPr sz="1500" spc="-145" dirty="0">
                <a:latin typeface="Times New Roman"/>
                <a:cs typeface="Times New Roman"/>
              </a:rPr>
              <a:t> </a:t>
            </a:r>
            <a:r>
              <a:rPr sz="1500" spc="125" dirty="0">
                <a:latin typeface="Times New Roman"/>
                <a:cs typeface="Times New Roman"/>
              </a:rPr>
              <a:t>log</a:t>
            </a:r>
            <a:r>
              <a:rPr sz="1500" spc="434" dirty="0">
                <a:latin typeface="Times New Roman"/>
                <a:cs typeface="Times New Roman"/>
              </a:rPr>
              <a:t> </a:t>
            </a:r>
            <a:r>
              <a:rPr sz="1500" i="1" spc="210" dirty="0">
                <a:latin typeface="Times New Roman"/>
                <a:cs typeface="Times New Roman"/>
              </a:rPr>
              <a:t>p</a:t>
            </a:r>
            <a:r>
              <a:rPr sz="2925" spc="315" baseline="1424" dirty="0">
                <a:latin typeface="Symbol"/>
                <a:cs typeface="Symbol"/>
              </a:rPr>
              <a:t></a:t>
            </a:r>
            <a:r>
              <a:rPr sz="1500" i="1" spc="210" dirty="0">
                <a:latin typeface="Times New Roman"/>
                <a:cs typeface="Times New Roman"/>
              </a:rPr>
              <a:t>y</a:t>
            </a:r>
            <a:r>
              <a:rPr sz="2925" spc="315" baseline="1424" dirty="0">
                <a:latin typeface="Symbol"/>
                <a:cs typeface="Symbol"/>
              </a:rPr>
              <a:t></a:t>
            </a:r>
            <a:r>
              <a:rPr sz="2250" spc="315" baseline="7407" dirty="0">
                <a:latin typeface="Symbol"/>
                <a:cs typeface="Symbol"/>
              </a:rPr>
              <a:t></a:t>
            </a:r>
            <a:r>
              <a:rPr sz="2250" spc="-67" baseline="7407" dirty="0">
                <a:latin typeface="Times New Roman"/>
                <a:cs typeface="Times New Roman"/>
              </a:rPr>
              <a:t> </a:t>
            </a:r>
            <a:r>
              <a:rPr sz="1500" spc="275" dirty="0">
                <a:latin typeface="Symbol"/>
                <a:cs typeface="Symbol"/>
              </a:rPr>
              <a:t>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3375" spc="810" baseline="-7407" dirty="0">
                <a:latin typeface="Symbol"/>
                <a:cs typeface="Symbol"/>
              </a:rPr>
              <a:t></a:t>
            </a:r>
            <a:r>
              <a:rPr sz="3375" spc="-44" baseline="-7407" dirty="0">
                <a:latin typeface="Times New Roman"/>
                <a:cs typeface="Times New Roman"/>
              </a:rPr>
              <a:t> </a:t>
            </a:r>
            <a:r>
              <a:rPr sz="1500" i="1" spc="185" dirty="0">
                <a:latin typeface="Times New Roman"/>
                <a:cs typeface="Times New Roman"/>
              </a:rPr>
              <a:t>p</a:t>
            </a:r>
            <a:r>
              <a:rPr sz="2925" spc="277" baseline="1424" dirty="0">
                <a:latin typeface="Symbol"/>
                <a:cs typeface="Symbol"/>
              </a:rPr>
              <a:t></a:t>
            </a:r>
            <a:r>
              <a:rPr sz="1500" i="1" spc="185" dirty="0">
                <a:latin typeface="Times New Roman"/>
                <a:cs typeface="Times New Roman"/>
              </a:rPr>
              <a:t>x</a:t>
            </a:r>
            <a:r>
              <a:rPr sz="1500" spc="185" dirty="0">
                <a:latin typeface="Times New Roman"/>
                <a:cs typeface="Times New Roman"/>
              </a:rPr>
              <a:t>,</a:t>
            </a:r>
            <a:r>
              <a:rPr sz="1500" spc="70" dirty="0">
                <a:latin typeface="Times New Roman"/>
                <a:cs typeface="Times New Roman"/>
              </a:rPr>
              <a:t> </a:t>
            </a:r>
            <a:r>
              <a:rPr sz="1500" i="1" spc="170" dirty="0">
                <a:latin typeface="Times New Roman"/>
                <a:cs typeface="Times New Roman"/>
              </a:rPr>
              <a:t>y</a:t>
            </a:r>
            <a:r>
              <a:rPr sz="2925" spc="254" baseline="1424" dirty="0">
                <a:latin typeface="Symbol"/>
                <a:cs typeface="Symbol"/>
              </a:rPr>
              <a:t></a:t>
            </a:r>
            <a:r>
              <a:rPr sz="1500" spc="170" dirty="0">
                <a:latin typeface="Times New Roman"/>
                <a:cs typeface="Times New Roman"/>
              </a:rPr>
              <a:t>log</a:t>
            </a:r>
            <a:r>
              <a:rPr sz="1500" spc="434" dirty="0">
                <a:latin typeface="Times New Roman"/>
                <a:cs typeface="Times New Roman"/>
              </a:rPr>
              <a:t> </a:t>
            </a:r>
            <a:r>
              <a:rPr sz="1500" i="1" spc="185" dirty="0">
                <a:latin typeface="Times New Roman"/>
                <a:cs typeface="Times New Roman"/>
              </a:rPr>
              <a:t>p</a:t>
            </a:r>
            <a:r>
              <a:rPr sz="2925" spc="277" baseline="1424" dirty="0">
                <a:latin typeface="Symbol"/>
                <a:cs typeface="Symbol"/>
              </a:rPr>
              <a:t></a:t>
            </a:r>
            <a:r>
              <a:rPr sz="1500" i="1" spc="185" dirty="0">
                <a:latin typeface="Times New Roman"/>
                <a:cs typeface="Times New Roman"/>
              </a:rPr>
              <a:t>x</a:t>
            </a:r>
            <a:r>
              <a:rPr sz="1500" spc="185" dirty="0">
                <a:latin typeface="Times New Roman"/>
                <a:cs typeface="Times New Roman"/>
              </a:rPr>
              <a:t>,</a:t>
            </a:r>
            <a:r>
              <a:rPr sz="1500" spc="60" dirty="0">
                <a:latin typeface="Times New Roman"/>
                <a:cs typeface="Times New Roman"/>
              </a:rPr>
              <a:t> </a:t>
            </a:r>
            <a:r>
              <a:rPr sz="1500" i="1" spc="190" dirty="0">
                <a:latin typeface="Times New Roman"/>
                <a:cs typeface="Times New Roman"/>
              </a:rPr>
              <a:t>y</a:t>
            </a:r>
            <a:r>
              <a:rPr sz="2925" spc="284" baseline="1424" dirty="0">
                <a:latin typeface="Symbol"/>
                <a:cs typeface="Symbol"/>
              </a:rPr>
              <a:t></a:t>
            </a:r>
            <a:endParaRPr sz="2925" baseline="1424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0817" y="1306431"/>
            <a:ext cx="3493135" cy="775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35"/>
              </a:spcBef>
            </a:pPr>
            <a:r>
              <a:rPr sz="1500" i="1" spc="165" dirty="0">
                <a:latin typeface="Times New Roman"/>
                <a:cs typeface="Times New Roman"/>
              </a:rPr>
              <a:t>I</a:t>
            </a:r>
            <a:r>
              <a:rPr sz="1500" i="1" spc="-145" dirty="0">
                <a:latin typeface="Times New Roman"/>
                <a:cs typeface="Times New Roman"/>
              </a:rPr>
              <a:t> </a:t>
            </a:r>
            <a:r>
              <a:rPr sz="1950" spc="220" dirty="0">
                <a:latin typeface="Symbol"/>
                <a:cs typeface="Symbol"/>
              </a:rPr>
              <a:t></a:t>
            </a:r>
            <a:r>
              <a:rPr sz="1500" i="1" spc="220" dirty="0">
                <a:latin typeface="Times New Roman"/>
                <a:cs typeface="Times New Roman"/>
              </a:rPr>
              <a:t>X</a:t>
            </a:r>
            <a:r>
              <a:rPr sz="1500" i="1" spc="-70" dirty="0">
                <a:latin typeface="Times New Roman"/>
                <a:cs typeface="Times New Roman"/>
              </a:rPr>
              <a:t> </a:t>
            </a:r>
            <a:r>
              <a:rPr sz="1500" spc="265" dirty="0">
                <a:latin typeface="Times New Roman"/>
                <a:cs typeface="Times New Roman"/>
              </a:rPr>
              <a:t>,</a:t>
            </a:r>
            <a:r>
              <a:rPr sz="1500" i="1" spc="265" dirty="0">
                <a:latin typeface="Times New Roman"/>
                <a:cs typeface="Times New Roman"/>
              </a:rPr>
              <a:t>Y</a:t>
            </a:r>
            <a:r>
              <a:rPr sz="1500" i="1" spc="-5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Symbol"/>
                <a:cs typeface="Symbol"/>
              </a:rPr>
              <a:t></a:t>
            </a:r>
            <a:r>
              <a:rPr sz="1950" spc="-190" dirty="0">
                <a:latin typeface="Times New Roman"/>
                <a:cs typeface="Times New Roman"/>
              </a:rPr>
              <a:t> </a:t>
            </a:r>
            <a:r>
              <a:rPr sz="1500" spc="275" dirty="0">
                <a:latin typeface="Symbol"/>
                <a:cs typeface="Symbol"/>
              </a:rPr>
              <a:t></a:t>
            </a:r>
            <a:r>
              <a:rPr sz="1500" spc="150" dirty="0">
                <a:latin typeface="Times New Roman"/>
                <a:cs typeface="Times New Roman"/>
              </a:rPr>
              <a:t> </a:t>
            </a:r>
            <a:r>
              <a:rPr sz="1500" i="1" spc="365" dirty="0">
                <a:latin typeface="Times New Roman"/>
                <a:cs typeface="Times New Roman"/>
              </a:rPr>
              <a:t>H</a:t>
            </a:r>
            <a:r>
              <a:rPr sz="1500" i="1" spc="-100" dirty="0">
                <a:latin typeface="Times New Roman"/>
                <a:cs typeface="Times New Roman"/>
              </a:rPr>
              <a:t> </a:t>
            </a:r>
            <a:r>
              <a:rPr sz="1950" spc="220" dirty="0">
                <a:latin typeface="Symbol"/>
                <a:cs typeface="Symbol"/>
              </a:rPr>
              <a:t></a:t>
            </a:r>
            <a:r>
              <a:rPr sz="1500" i="1" spc="220" dirty="0">
                <a:latin typeface="Times New Roman"/>
                <a:cs typeface="Times New Roman"/>
              </a:rPr>
              <a:t>X</a:t>
            </a:r>
            <a:r>
              <a:rPr sz="1500" i="1" spc="25" dirty="0">
                <a:latin typeface="Times New Roman"/>
                <a:cs typeface="Times New Roman"/>
              </a:rPr>
              <a:t> </a:t>
            </a:r>
            <a:r>
              <a:rPr sz="1950" spc="229" dirty="0">
                <a:latin typeface="Symbol"/>
                <a:cs typeface="Symbol"/>
              </a:rPr>
              <a:t></a:t>
            </a:r>
            <a:r>
              <a:rPr sz="1500" spc="229" dirty="0">
                <a:latin typeface="Symbol"/>
                <a:cs typeface="Symbol"/>
              </a:rPr>
              <a:t></a:t>
            </a:r>
            <a:r>
              <a:rPr sz="1500" spc="55" dirty="0">
                <a:latin typeface="Times New Roman"/>
                <a:cs typeface="Times New Roman"/>
              </a:rPr>
              <a:t> </a:t>
            </a:r>
            <a:r>
              <a:rPr sz="1500" i="1" spc="365" dirty="0">
                <a:latin typeface="Times New Roman"/>
                <a:cs typeface="Times New Roman"/>
              </a:rPr>
              <a:t>H</a:t>
            </a:r>
            <a:r>
              <a:rPr sz="1500" i="1" spc="-100" dirty="0">
                <a:latin typeface="Times New Roman"/>
                <a:cs typeface="Times New Roman"/>
              </a:rPr>
              <a:t> </a:t>
            </a:r>
            <a:r>
              <a:rPr sz="1950" spc="65" dirty="0">
                <a:latin typeface="Symbol"/>
                <a:cs typeface="Symbol"/>
              </a:rPr>
              <a:t></a:t>
            </a:r>
            <a:r>
              <a:rPr sz="1500" i="1" spc="65" dirty="0">
                <a:latin typeface="Times New Roman"/>
                <a:cs typeface="Times New Roman"/>
              </a:rPr>
              <a:t>Y</a:t>
            </a:r>
            <a:r>
              <a:rPr sz="1500" i="1" spc="-55" dirty="0">
                <a:latin typeface="Times New Roman"/>
                <a:cs typeface="Times New Roman"/>
              </a:rPr>
              <a:t> </a:t>
            </a:r>
            <a:r>
              <a:rPr sz="1950" spc="229" dirty="0">
                <a:latin typeface="Symbol"/>
                <a:cs typeface="Symbol"/>
              </a:rPr>
              <a:t></a:t>
            </a:r>
            <a:r>
              <a:rPr sz="1500" spc="229" dirty="0">
                <a:latin typeface="Symbol"/>
                <a:cs typeface="Symbol"/>
              </a:rPr>
              <a:t></a:t>
            </a:r>
            <a:r>
              <a:rPr sz="1500" spc="25" dirty="0">
                <a:latin typeface="Times New Roman"/>
                <a:cs typeface="Times New Roman"/>
              </a:rPr>
              <a:t> </a:t>
            </a:r>
            <a:r>
              <a:rPr sz="1500" i="1" spc="365" dirty="0">
                <a:latin typeface="Times New Roman"/>
                <a:cs typeface="Times New Roman"/>
              </a:rPr>
              <a:t>H</a:t>
            </a:r>
            <a:r>
              <a:rPr sz="1500" i="1" spc="-100" dirty="0">
                <a:latin typeface="Times New Roman"/>
                <a:cs typeface="Times New Roman"/>
              </a:rPr>
              <a:t> </a:t>
            </a:r>
            <a:r>
              <a:rPr sz="1950" spc="220" dirty="0">
                <a:latin typeface="Symbol"/>
                <a:cs typeface="Symbol"/>
              </a:rPr>
              <a:t></a:t>
            </a:r>
            <a:r>
              <a:rPr sz="1500" i="1" spc="220" dirty="0">
                <a:latin typeface="Times New Roman"/>
                <a:cs typeface="Times New Roman"/>
              </a:rPr>
              <a:t>X</a:t>
            </a:r>
            <a:r>
              <a:rPr sz="1500" i="1" spc="-70" dirty="0">
                <a:latin typeface="Times New Roman"/>
                <a:cs typeface="Times New Roman"/>
              </a:rPr>
              <a:t> </a:t>
            </a:r>
            <a:r>
              <a:rPr sz="1500" spc="265" dirty="0">
                <a:latin typeface="Times New Roman"/>
                <a:cs typeface="Times New Roman"/>
              </a:rPr>
              <a:t>,</a:t>
            </a:r>
            <a:r>
              <a:rPr sz="1500" i="1" spc="265" dirty="0">
                <a:latin typeface="Times New Roman"/>
                <a:cs typeface="Times New Roman"/>
              </a:rPr>
              <a:t>Y</a:t>
            </a:r>
            <a:r>
              <a:rPr sz="1500" i="1" spc="-5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Symbol"/>
                <a:cs typeface="Symbol"/>
              </a:rPr>
              <a:t></a:t>
            </a:r>
            <a:endParaRPr sz="195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sz="1500" spc="275" dirty="0">
                <a:latin typeface="Symbol"/>
                <a:cs typeface="Symbol"/>
              </a:rPr>
              <a:t></a:t>
            </a:r>
            <a:endParaRPr sz="15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202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</a:t>
            </a:r>
            <a:r>
              <a:rPr spc="-95" dirty="0"/>
              <a:t>R</a:t>
            </a:r>
            <a:r>
              <a:rPr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683238"/>
            <a:ext cx="7654290" cy="1946910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78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输入数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据</a:t>
            </a:r>
            <a:r>
              <a:rPr sz="2800" b="1" spc="-5" dirty="0">
                <a:solidFill>
                  <a:srgbClr val="171717"/>
                </a:solidFill>
                <a:latin typeface="Microsoft YaHei"/>
                <a:cs typeface="Microsoft YaHei"/>
              </a:rPr>
              <a:t>x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：M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个样本数据，每个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数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据包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括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年龄</a:t>
            </a:r>
            <a:endParaRPr sz="2800">
              <a:latin typeface="Microsoft YaHei"/>
              <a:cs typeface="Microsoft YaHei"/>
            </a:endParaRPr>
          </a:p>
          <a:p>
            <a:pPr marL="241300">
              <a:lnSpc>
                <a:spcPct val="100000"/>
              </a:lnSpc>
              <a:spcBef>
                <a:spcPts val="1685"/>
              </a:spcBef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、性别、职业、每日使用计算机时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间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等</a:t>
            </a:r>
            <a:endParaRPr sz="28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168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输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出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y：该样本是否喜欢计算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机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游戏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2311" y="2715767"/>
            <a:ext cx="7415784" cy="1974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5244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强大的</a:t>
            </a:r>
            <a:r>
              <a:rPr spc="-240" dirty="0"/>
              <a:t>V</a:t>
            </a:r>
            <a:r>
              <a:rPr spc="-5" dirty="0"/>
              <a:t>en</a:t>
            </a:r>
            <a:r>
              <a:rPr dirty="0"/>
              <a:t>n图：帮助记忆</a:t>
            </a:r>
          </a:p>
        </p:txBody>
      </p:sp>
      <p:sp>
        <p:nvSpPr>
          <p:cNvPr id="3" name="object 3"/>
          <p:cNvSpPr/>
          <p:nvPr/>
        </p:nvSpPr>
        <p:spPr>
          <a:xfrm>
            <a:off x="1495926" y="1344826"/>
            <a:ext cx="6160061" cy="30042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59537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决策树的实例(</a:t>
            </a:r>
            <a:r>
              <a:rPr spc="-90" dirty="0"/>
              <a:t> </a:t>
            </a:r>
            <a:r>
              <a:rPr dirty="0"/>
              <a:t>自带测试数</a:t>
            </a:r>
            <a:r>
              <a:rPr spc="-10" dirty="0"/>
              <a:t>据</a:t>
            </a:r>
            <a:r>
              <a:rPr dirty="0"/>
              <a:t>)</a:t>
            </a:r>
          </a:p>
        </p:txBody>
      </p:sp>
      <p:sp>
        <p:nvSpPr>
          <p:cNvPr id="3" name="object 3"/>
          <p:cNvSpPr/>
          <p:nvPr/>
        </p:nvSpPr>
        <p:spPr>
          <a:xfrm>
            <a:off x="195071" y="1691639"/>
            <a:ext cx="3153155" cy="25008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16048" y="1537034"/>
            <a:ext cx="5089816" cy="1550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58540" y="1485900"/>
            <a:ext cx="5187950" cy="1666239"/>
          </a:xfrm>
          <a:custGeom>
            <a:avLst/>
            <a:gdLst/>
            <a:ahLst/>
            <a:cxnLst/>
            <a:rect l="l" t="t" r="r" b="b"/>
            <a:pathLst>
              <a:path w="5187950" h="1666239">
                <a:moveTo>
                  <a:pt x="0" y="1665732"/>
                </a:moveTo>
                <a:lnTo>
                  <a:pt x="5187696" y="1665732"/>
                </a:lnTo>
                <a:lnTo>
                  <a:pt x="5187696" y="0"/>
                </a:lnTo>
                <a:lnTo>
                  <a:pt x="0" y="0"/>
                </a:lnTo>
                <a:lnTo>
                  <a:pt x="0" y="1665732"/>
                </a:lnTo>
                <a:close/>
              </a:path>
            </a:pathLst>
          </a:custGeom>
          <a:ln w="12191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43376" y="3365119"/>
            <a:ext cx="517271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65656"/>
                </a:solidFill>
                <a:latin typeface="PMingLiU"/>
                <a:cs typeface="PMingLiU"/>
              </a:rPr>
              <a:t>注</a:t>
            </a:r>
            <a:r>
              <a:rPr sz="1600" spc="90" dirty="0">
                <a:solidFill>
                  <a:srgbClr val="565656"/>
                </a:solidFill>
                <a:latin typeface="PMingLiU"/>
                <a:cs typeface="PMingLiU"/>
              </a:rPr>
              <a:t>：Weka</a:t>
            </a:r>
            <a:r>
              <a:rPr sz="1600" spc="-5" dirty="0">
                <a:solidFill>
                  <a:srgbClr val="565656"/>
                </a:solidFill>
                <a:latin typeface="PMingLiU"/>
                <a:cs typeface="PMingLiU"/>
              </a:rPr>
              <a:t>的全名是怀卡托智能</a:t>
            </a:r>
            <a:r>
              <a:rPr sz="1600" spc="5" dirty="0">
                <a:solidFill>
                  <a:srgbClr val="565656"/>
                </a:solidFill>
                <a:latin typeface="PMingLiU"/>
                <a:cs typeface="PMingLiU"/>
              </a:rPr>
              <a:t>分</a:t>
            </a:r>
            <a:r>
              <a:rPr sz="1600" spc="-5" dirty="0">
                <a:solidFill>
                  <a:srgbClr val="565656"/>
                </a:solidFill>
                <a:latin typeface="PMingLiU"/>
                <a:cs typeface="PMingLiU"/>
              </a:rPr>
              <a:t>析环</a:t>
            </a:r>
            <a:r>
              <a:rPr sz="1600" spc="-30" dirty="0">
                <a:solidFill>
                  <a:srgbClr val="565656"/>
                </a:solidFill>
                <a:latin typeface="PMingLiU"/>
                <a:cs typeface="PMingLiU"/>
              </a:rPr>
              <a:t>境</a:t>
            </a:r>
            <a:r>
              <a:rPr sz="1600" spc="105" dirty="0">
                <a:solidFill>
                  <a:srgbClr val="565656"/>
                </a:solidFill>
                <a:latin typeface="PMingLiU"/>
                <a:cs typeface="PMingLiU"/>
              </a:rPr>
              <a:t>(Waikato  </a:t>
            </a:r>
            <a:r>
              <a:rPr sz="1600" spc="100" dirty="0">
                <a:solidFill>
                  <a:srgbClr val="565656"/>
                </a:solidFill>
                <a:latin typeface="PMingLiU"/>
                <a:cs typeface="PMingLiU"/>
              </a:rPr>
              <a:t>Environment</a:t>
            </a:r>
            <a:r>
              <a:rPr sz="1600" spc="-30" dirty="0">
                <a:solidFill>
                  <a:srgbClr val="565656"/>
                </a:solidFill>
                <a:latin typeface="PMingLiU"/>
                <a:cs typeface="PMingLiU"/>
              </a:rPr>
              <a:t> </a:t>
            </a:r>
            <a:r>
              <a:rPr sz="1600" spc="90" dirty="0">
                <a:solidFill>
                  <a:srgbClr val="565656"/>
                </a:solidFill>
                <a:latin typeface="PMingLiU"/>
                <a:cs typeface="PMingLiU"/>
              </a:rPr>
              <a:t>for</a:t>
            </a:r>
            <a:r>
              <a:rPr sz="1600" spc="-30" dirty="0">
                <a:solidFill>
                  <a:srgbClr val="565656"/>
                </a:solidFill>
                <a:latin typeface="PMingLiU"/>
                <a:cs typeface="PMingLiU"/>
              </a:rPr>
              <a:t> </a:t>
            </a:r>
            <a:r>
              <a:rPr sz="1600" spc="100" dirty="0">
                <a:solidFill>
                  <a:srgbClr val="565656"/>
                </a:solidFill>
                <a:latin typeface="PMingLiU"/>
                <a:cs typeface="PMingLiU"/>
              </a:rPr>
              <a:t>Knowledge</a:t>
            </a:r>
            <a:r>
              <a:rPr sz="1600" spc="-5" dirty="0">
                <a:solidFill>
                  <a:srgbClr val="565656"/>
                </a:solidFill>
                <a:latin typeface="PMingLiU"/>
                <a:cs typeface="PMingLiU"/>
              </a:rPr>
              <a:t> </a:t>
            </a:r>
            <a:r>
              <a:rPr sz="1600" spc="30" dirty="0">
                <a:solidFill>
                  <a:srgbClr val="565656"/>
                </a:solidFill>
                <a:latin typeface="PMingLiU"/>
                <a:cs typeface="PMingLiU"/>
              </a:rPr>
              <a:t>Analysis)，</a:t>
            </a:r>
            <a:r>
              <a:rPr sz="1600" spc="-10" dirty="0">
                <a:solidFill>
                  <a:srgbClr val="565656"/>
                </a:solidFill>
                <a:latin typeface="PMingLiU"/>
                <a:cs typeface="PMingLiU"/>
              </a:rPr>
              <a:t>是一款免费的，非 </a:t>
            </a:r>
            <a:r>
              <a:rPr sz="1600" spc="-5" dirty="0">
                <a:solidFill>
                  <a:srgbClr val="565656"/>
                </a:solidFill>
                <a:latin typeface="PMingLiU"/>
                <a:cs typeface="PMingLiU"/>
              </a:rPr>
              <a:t>商业化</a:t>
            </a:r>
            <a:r>
              <a:rPr sz="1600" spc="60" dirty="0">
                <a:solidFill>
                  <a:srgbClr val="565656"/>
                </a:solidFill>
                <a:latin typeface="PMingLiU"/>
                <a:cs typeface="PMingLiU"/>
              </a:rPr>
              <a:t>(</a:t>
            </a:r>
            <a:r>
              <a:rPr sz="1600" spc="-5" dirty="0">
                <a:solidFill>
                  <a:srgbClr val="565656"/>
                </a:solidFill>
                <a:latin typeface="PMingLiU"/>
                <a:cs typeface="PMingLiU"/>
              </a:rPr>
              <a:t>与之对应的是</a:t>
            </a:r>
            <a:r>
              <a:rPr sz="1600" spc="-105" dirty="0">
                <a:solidFill>
                  <a:srgbClr val="565656"/>
                </a:solidFill>
                <a:latin typeface="PMingLiU"/>
                <a:cs typeface="PMingLiU"/>
              </a:rPr>
              <a:t>SPSS</a:t>
            </a:r>
            <a:r>
              <a:rPr sz="1600" spc="-5" dirty="0">
                <a:solidFill>
                  <a:srgbClr val="565656"/>
                </a:solidFill>
                <a:latin typeface="PMingLiU"/>
                <a:cs typeface="PMingLiU"/>
              </a:rPr>
              <a:t>公司商业</a:t>
            </a:r>
            <a:r>
              <a:rPr sz="1600" spc="5" dirty="0">
                <a:solidFill>
                  <a:srgbClr val="565656"/>
                </a:solidFill>
                <a:latin typeface="PMingLiU"/>
                <a:cs typeface="PMingLiU"/>
              </a:rPr>
              <a:t>数</a:t>
            </a:r>
            <a:r>
              <a:rPr sz="1600" spc="-5" dirty="0">
                <a:solidFill>
                  <a:srgbClr val="565656"/>
                </a:solidFill>
                <a:latin typeface="PMingLiU"/>
                <a:cs typeface="PMingLiU"/>
              </a:rPr>
              <a:t>据挖</a:t>
            </a:r>
            <a:r>
              <a:rPr sz="1600" spc="5" dirty="0">
                <a:solidFill>
                  <a:srgbClr val="565656"/>
                </a:solidFill>
                <a:latin typeface="PMingLiU"/>
                <a:cs typeface="PMingLiU"/>
              </a:rPr>
              <a:t>掘</a:t>
            </a:r>
            <a:r>
              <a:rPr sz="1600" spc="-5" dirty="0">
                <a:solidFill>
                  <a:srgbClr val="565656"/>
                </a:solidFill>
                <a:latin typeface="PMingLiU"/>
                <a:cs typeface="PMingLiU"/>
              </a:rPr>
              <a:t>产品</a:t>
            </a:r>
            <a:r>
              <a:rPr sz="1600" spc="-10" dirty="0">
                <a:solidFill>
                  <a:srgbClr val="565656"/>
                </a:solidFill>
                <a:latin typeface="PMingLiU"/>
                <a:cs typeface="PMingLiU"/>
              </a:rPr>
              <a:t>--  </a:t>
            </a:r>
            <a:r>
              <a:rPr sz="1600" spc="90" dirty="0">
                <a:solidFill>
                  <a:srgbClr val="565656"/>
                </a:solidFill>
                <a:latin typeface="PMingLiU"/>
                <a:cs typeface="PMingLiU"/>
              </a:rPr>
              <a:t>Clementine</a:t>
            </a:r>
            <a:r>
              <a:rPr sz="1600" spc="-5" dirty="0">
                <a:solidFill>
                  <a:srgbClr val="565656"/>
                </a:solidFill>
                <a:latin typeface="PMingLiU"/>
                <a:cs typeface="PMingLiU"/>
              </a:rPr>
              <a:t> </a:t>
            </a:r>
            <a:r>
              <a:rPr sz="1600" spc="65" dirty="0">
                <a:solidFill>
                  <a:srgbClr val="565656"/>
                </a:solidFill>
                <a:latin typeface="PMingLiU"/>
                <a:cs typeface="PMingLiU"/>
              </a:rPr>
              <a:t>)</a:t>
            </a:r>
            <a:r>
              <a:rPr sz="1600" spc="-5" dirty="0">
                <a:solidFill>
                  <a:srgbClr val="565656"/>
                </a:solidFill>
                <a:latin typeface="PMingLiU"/>
                <a:cs typeface="PMingLiU"/>
              </a:rPr>
              <a:t>的，基于</a:t>
            </a:r>
            <a:r>
              <a:rPr sz="1600" spc="-10" dirty="0">
                <a:solidFill>
                  <a:srgbClr val="565656"/>
                </a:solidFill>
                <a:latin typeface="PMingLiU"/>
                <a:cs typeface="PMingLiU"/>
              </a:rPr>
              <a:t>JAVA</a:t>
            </a:r>
            <a:r>
              <a:rPr sz="1600" spc="-5" dirty="0">
                <a:solidFill>
                  <a:srgbClr val="565656"/>
                </a:solidFill>
                <a:latin typeface="PMingLiU"/>
                <a:cs typeface="PMingLiU"/>
              </a:rPr>
              <a:t>环境下开源的机器学习 </a:t>
            </a:r>
            <a:r>
              <a:rPr sz="1600" spc="90" dirty="0">
                <a:solidFill>
                  <a:srgbClr val="565656"/>
                </a:solidFill>
                <a:latin typeface="PMingLiU"/>
                <a:cs typeface="PMingLiU"/>
              </a:rPr>
              <a:t>(machine</a:t>
            </a:r>
            <a:r>
              <a:rPr sz="1600" spc="-5" dirty="0">
                <a:solidFill>
                  <a:srgbClr val="565656"/>
                </a:solidFill>
                <a:latin typeface="PMingLiU"/>
                <a:cs typeface="PMingLiU"/>
              </a:rPr>
              <a:t> </a:t>
            </a:r>
            <a:r>
              <a:rPr sz="1600" spc="75" dirty="0">
                <a:solidFill>
                  <a:srgbClr val="565656"/>
                </a:solidFill>
                <a:latin typeface="PMingLiU"/>
                <a:cs typeface="PMingLiU"/>
              </a:rPr>
              <a:t>learning)</a:t>
            </a:r>
            <a:r>
              <a:rPr sz="1600" spc="-5" dirty="0">
                <a:solidFill>
                  <a:srgbClr val="565656"/>
                </a:solidFill>
                <a:latin typeface="PMingLiU"/>
                <a:cs typeface="PMingLiU"/>
              </a:rPr>
              <a:t>以及数据挖掘</a:t>
            </a:r>
            <a:r>
              <a:rPr sz="1600" spc="114" dirty="0">
                <a:solidFill>
                  <a:srgbClr val="565656"/>
                </a:solidFill>
                <a:latin typeface="PMingLiU"/>
                <a:cs typeface="PMingLiU"/>
              </a:rPr>
              <a:t>(data</a:t>
            </a:r>
            <a:r>
              <a:rPr sz="1600" dirty="0">
                <a:solidFill>
                  <a:srgbClr val="565656"/>
                </a:solidFill>
                <a:latin typeface="PMingLiU"/>
                <a:cs typeface="PMingLiU"/>
              </a:rPr>
              <a:t> </a:t>
            </a:r>
            <a:r>
              <a:rPr sz="1600" spc="75" dirty="0">
                <a:solidFill>
                  <a:srgbClr val="565656"/>
                </a:solidFill>
                <a:latin typeface="PMingLiU"/>
                <a:cs typeface="PMingLiU"/>
              </a:rPr>
              <a:t>minining)</a:t>
            </a:r>
            <a:r>
              <a:rPr sz="1600" spc="-5" dirty="0">
                <a:solidFill>
                  <a:srgbClr val="565656"/>
                </a:solidFill>
                <a:latin typeface="PMingLiU"/>
                <a:cs typeface="PMingLiU"/>
              </a:rPr>
              <a:t>软件。它 </a:t>
            </a:r>
            <a:r>
              <a:rPr sz="1600" spc="-10" dirty="0">
                <a:solidFill>
                  <a:srgbClr val="565656"/>
                </a:solidFill>
                <a:latin typeface="PMingLiU"/>
                <a:cs typeface="PMingLiU"/>
              </a:rPr>
              <a:t>和它的源代码可在其官方网站下载。</a:t>
            </a:r>
            <a:endParaRPr sz="1600">
              <a:latin typeface="PMingLiU"/>
              <a:cs typeface="PMingLiU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33800" y="850391"/>
            <a:ext cx="1361497" cy="5083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决策树示意图</a:t>
            </a:r>
          </a:p>
        </p:txBody>
      </p:sp>
      <p:sp>
        <p:nvSpPr>
          <p:cNvPr id="3" name="object 3"/>
          <p:cNvSpPr/>
          <p:nvPr/>
        </p:nvSpPr>
        <p:spPr>
          <a:xfrm>
            <a:off x="488342" y="1491996"/>
            <a:ext cx="3652365" cy="2575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1733" y="1305102"/>
            <a:ext cx="3964781" cy="3028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741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决策树</a:t>
            </a:r>
            <a:r>
              <a:rPr spc="-45" dirty="0"/>
              <a:t> </a:t>
            </a:r>
            <a:r>
              <a:rPr dirty="0"/>
              <a:t>(Decision</a:t>
            </a:r>
            <a:r>
              <a:rPr spc="-70" dirty="0"/>
              <a:t> </a:t>
            </a:r>
            <a:r>
              <a:rPr spc="-80" dirty="0"/>
              <a:t>Tree)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714756"/>
            <a:ext cx="7665720" cy="38309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301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决策树是一种树型结构，其中每个内部结点表示在一个 属性上的测试，每个分支代表一个测试输出，每个叶结 点代表一种类别。</a:t>
            </a:r>
            <a:endParaRPr sz="24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86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决策树学习是以实例为基础的归纳学习。</a:t>
            </a:r>
            <a:endParaRPr sz="2400">
              <a:latin typeface="Microsoft YaHei"/>
              <a:cs typeface="Microsoft YaHei"/>
            </a:endParaRPr>
          </a:p>
          <a:p>
            <a:pPr marL="241300" marR="5080" indent="-228600">
              <a:lnSpc>
                <a:spcPct val="13000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决策树学习采用的是自顶向下的递归方法，其基本思想 是以信息熵为度量构造一棵熵值下降最快的树，到叶子 节点处的熵值为零，此时每个叶节点中的实例都属于同 一类。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597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决策树学习算法的特点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694334"/>
            <a:ext cx="7713345" cy="3964304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337185" indent="-325120" algn="just">
              <a:lnSpc>
                <a:spcPct val="100000"/>
              </a:lnSpc>
              <a:spcBef>
                <a:spcPts val="144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决策树学习算法的最大优点是，它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可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以自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学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习</a:t>
            </a:r>
            <a:endParaRPr sz="2800">
              <a:latin typeface="Microsoft YaHei"/>
              <a:cs typeface="Microsoft YaHei"/>
            </a:endParaRPr>
          </a:p>
          <a:p>
            <a:pPr marL="241300" marR="5080" algn="just">
              <a:lnSpc>
                <a:spcPct val="140000"/>
              </a:lnSpc>
              <a:spcBef>
                <a:spcPts val="5"/>
              </a:spcBef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。在学习的过程中，不需要使用者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了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解过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多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背景 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知识，只需要对训练实例进行较好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标注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就能 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够进行学习。</a:t>
            </a:r>
            <a:endParaRPr sz="2800">
              <a:latin typeface="Microsoft YaHei"/>
              <a:cs typeface="Microsoft YaHei"/>
            </a:endParaRPr>
          </a:p>
          <a:p>
            <a:pPr marL="697865" lvl="1" indent="-323215" algn="just">
              <a:lnSpc>
                <a:spcPct val="100000"/>
              </a:lnSpc>
              <a:spcBef>
                <a:spcPts val="124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显然，属于有监督学习。</a:t>
            </a:r>
            <a:endParaRPr sz="2400">
              <a:latin typeface="Microsoft YaHei"/>
              <a:cs typeface="Microsoft YaHei"/>
            </a:endParaRPr>
          </a:p>
          <a:p>
            <a:pPr marL="697865" marR="95885" lvl="1" indent="-323215" algn="just">
              <a:lnSpc>
                <a:spcPct val="14000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从一类无序、无规则的事</a:t>
            </a:r>
            <a:r>
              <a:rPr sz="2400" spc="-20" dirty="0">
                <a:solidFill>
                  <a:srgbClr val="171717"/>
                </a:solidFill>
                <a:latin typeface="Microsoft YaHei"/>
                <a:cs typeface="Microsoft YaHei"/>
              </a:rPr>
              <a:t>物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(概念)中推理出决策树表 示的分类规则。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597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决策树学习的生成算法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710793"/>
            <a:ext cx="7619365" cy="3776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 algn="just">
              <a:lnSpc>
                <a:spcPct val="13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建立决策树的关键，即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在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当前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状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态下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选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择哪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个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属性 作为分类依据。根据不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同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的目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标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函数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建立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决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策树 主要有一下三种算法。</a:t>
            </a:r>
            <a:endParaRPr sz="26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869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ID3</a:t>
            </a:r>
            <a:endParaRPr sz="2200">
              <a:latin typeface="Microsoft YaHei"/>
              <a:cs typeface="Microsoft YaHei"/>
            </a:endParaRPr>
          </a:p>
          <a:p>
            <a:pPr marL="1155700" lvl="2" indent="-323850">
              <a:lnSpc>
                <a:spcPct val="100000"/>
              </a:lnSpc>
              <a:spcBef>
                <a:spcPts val="1235"/>
              </a:spcBef>
              <a:buClr>
                <a:srgbClr val="6FAC46"/>
              </a:buClr>
              <a:buFont typeface="Verdana"/>
              <a:buChar char="−"/>
              <a:tabLst>
                <a:tab pos="1156335" algn="l"/>
              </a:tabLst>
            </a:pPr>
            <a:r>
              <a:rPr sz="1900" spc="-10" dirty="0">
                <a:solidFill>
                  <a:srgbClr val="171717"/>
                </a:solidFill>
                <a:latin typeface="Microsoft YaHei"/>
                <a:cs typeface="Microsoft YaHei"/>
              </a:rPr>
              <a:t>Iterative</a:t>
            </a:r>
            <a:r>
              <a:rPr sz="1900" spc="1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Microsoft YaHei"/>
                <a:cs typeface="Microsoft YaHei"/>
              </a:rPr>
              <a:t>Dichotomiser</a:t>
            </a:r>
            <a:endParaRPr sz="19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73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C4.5</a:t>
            </a:r>
            <a:endParaRPr sz="22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79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25" dirty="0">
                <a:solidFill>
                  <a:srgbClr val="171717"/>
                </a:solidFill>
                <a:latin typeface="Microsoft YaHei"/>
                <a:cs typeface="Microsoft YaHei"/>
              </a:rPr>
              <a:t>CART</a:t>
            </a:r>
            <a:endParaRPr sz="2200">
              <a:latin typeface="Microsoft YaHei"/>
              <a:cs typeface="Microsoft YaHei"/>
            </a:endParaRPr>
          </a:p>
          <a:p>
            <a:pPr marL="1155700" lvl="2" indent="-323850">
              <a:lnSpc>
                <a:spcPct val="100000"/>
              </a:lnSpc>
              <a:spcBef>
                <a:spcPts val="1245"/>
              </a:spcBef>
              <a:buClr>
                <a:srgbClr val="6FAC46"/>
              </a:buClr>
              <a:buFont typeface="Verdana"/>
              <a:buChar char="−"/>
              <a:tabLst>
                <a:tab pos="1156335" algn="l"/>
              </a:tabLst>
            </a:pPr>
            <a:r>
              <a:rPr sz="1900" spc="-5" dirty="0">
                <a:solidFill>
                  <a:srgbClr val="171717"/>
                </a:solidFill>
                <a:latin typeface="Microsoft YaHei"/>
                <a:cs typeface="Microsoft YaHei"/>
              </a:rPr>
              <a:t>Classification </a:t>
            </a:r>
            <a:r>
              <a:rPr sz="1900" spc="-10" dirty="0">
                <a:solidFill>
                  <a:srgbClr val="171717"/>
                </a:solidFill>
                <a:latin typeface="Microsoft YaHei"/>
                <a:cs typeface="Microsoft YaHei"/>
              </a:rPr>
              <a:t>And </a:t>
            </a:r>
            <a:r>
              <a:rPr sz="1900" spc="-20" dirty="0">
                <a:solidFill>
                  <a:srgbClr val="171717"/>
                </a:solidFill>
                <a:latin typeface="Microsoft YaHei"/>
                <a:cs typeface="Microsoft YaHei"/>
              </a:rPr>
              <a:t>Regression</a:t>
            </a:r>
            <a:r>
              <a:rPr sz="1900" spc="5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900" spc="-60" dirty="0">
                <a:solidFill>
                  <a:srgbClr val="171717"/>
                </a:solidFill>
                <a:latin typeface="Microsoft YaHei"/>
                <a:cs typeface="Microsoft YaHei"/>
              </a:rPr>
              <a:t>Tree</a:t>
            </a:r>
            <a:endParaRPr sz="19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信息增益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725303"/>
            <a:ext cx="7636509" cy="308483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815"/>
              </a:spcBef>
              <a:buClr>
                <a:srgbClr val="6FAC46"/>
              </a:buClr>
              <a:buFont typeface="Wingdings"/>
              <a:buChar char=""/>
              <a:tabLst>
                <a:tab pos="337185" algn="l"/>
                <a:tab pos="33782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概念：当熵和条件熵中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概率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由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数据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估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计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(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特别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是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极大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似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然估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计)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得</a:t>
            </a:r>
            <a:endParaRPr sz="2000">
              <a:latin typeface="Microsoft YaHei"/>
              <a:cs typeface="Microsoft YaHei"/>
            </a:endParaRPr>
          </a:p>
          <a:p>
            <a:pPr marL="241300">
              <a:lnSpc>
                <a:spcPct val="100000"/>
              </a:lnSpc>
              <a:spcBef>
                <a:spcPts val="720"/>
              </a:spcBef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到时，所对应的熵和条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件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熵分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别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称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为</a:t>
            </a:r>
            <a:r>
              <a:rPr sz="2000" spc="-10" dirty="0">
                <a:solidFill>
                  <a:srgbClr val="FF0000"/>
                </a:solidFill>
                <a:latin typeface="Microsoft YaHei"/>
                <a:cs typeface="Microsoft YaHei"/>
              </a:rPr>
              <a:t>经</a:t>
            </a:r>
            <a:r>
              <a:rPr sz="2000" spc="5" dirty="0">
                <a:solidFill>
                  <a:srgbClr val="FF0000"/>
                </a:solidFill>
                <a:latin typeface="Microsoft YaHei"/>
                <a:cs typeface="Microsoft YaHei"/>
              </a:rPr>
              <a:t>验</a:t>
            </a:r>
            <a:r>
              <a:rPr sz="2000" spc="-5" dirty="0">
                <a:solidFill>
                  <a:srgbClr val="FF0000"/>
                </a:solidFill>
                <a:latin typeface="Microsoft YaHei"/>
                <a:cs typeface="Microsoft YaHei"/>
              </a:rPr>
              <a:t>熵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和</a:t>
            </a:r>
            <a:r>
              <a:rPr sz="2000" spc="5" dirty="0">
                <a:solidFill>
                  <a:srgbClr val="FF0000"/>
                </a:solidFill>
                <a:latin typeface="Microsoft YaHei"/>
                <a:cs typeface="Microsoft YaHei"/>
              </a:rPr>
              <a:t>经验</a:t>
            </a:r>
            <a:r>
              <a:rPr sz="2000" spc="-20" dirty="0">
                <a:solidFill>
                  <a:srgbClr val="FF0000"/>
                </a:solidFill>
                <a:latin typeface="Microsoft YaHei"/>
                <a:cs typeface="Microsoft YaHei"/>
              </a:rPr>
              <a:t>条</a:t>
            </a:r>
            <a:r>
              <a:rPr sz="2000" spc="5" dirty="0">
                <a:solidFill>
                  <a:srgbClr val="FF0000"/>
                </a:solidFill>
                <a:latin typeface="Microsoft YaHei"/>
                <a:cs typeface="Microsoft YaHei"/>
              </a:rPr>
              <a:t>件</a:t>
            </a:r>
            <a:r>
              <a:rPr sz="2000" dirty="0">
                <a:solidFill>
                  <a:srgbClr val="FF0000"/>
                </a:solidFill>
                <a:latin typeface="Microsoft YaHei"/>
                <a:cs typeface="Microsoft YaHei"/>
              </a:rPr>
              <a:t>熵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 marL="241300" marR="84455" indent="-228600">
              <a:lnSpc>
                <a:spcPct val="130000"/>
              </a:lnSpc>
              <a:buClr>
                <a:srgbClr val="6FAC46"/>
              </a:buClr>
              <a:buFont typeface="Wingdings"/>
              <a:buChar char=""/>
              <a:tabLst>
                <a:tab pos="337185" algn="l"/>
                <a:tab pos="337820" algn="l"/>
              </a:tabLst>
            </a:pPr>
            <a:r>
              <a:rPr dirty="0"/>
              <a:t>	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信息增益表示得知特征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A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的信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息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而使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得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类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X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的信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息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的不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确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定性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减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少 的程度。</a:t>
            </a:r>
            <a:endParaRPr sz="20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720"/>
              </a:spcBef>
              <a:buClr>
                <a:srgbClr val="6FAC46"/>
              </a:buClr>
              <a:buFont typeface="Wingdings"/>
              <a:buChar char=""/>
              <a:tabLst>
                <a:tab pos="337185" algn="l"/>
                <a:tab pos="33782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定义：特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征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A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对训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练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数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据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集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D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信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息增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益</a:t>
            </a:r>
            <a:r>
              <a:rPr sz="2000" spc="-20" dirty="0">
                <a:solidFill>
                  <a:srgbClr val="171717"/>
                </a:solidFill>
                <a:latin typeface="Microsoft YaHei"/>
                <a:cs typeface="Microsoft YaHei"/>
              </a:rPr>
              <a:t>g(D,A)，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定</a:t>
            </a:r>
            <a:r>
              <a:rPr sz="2000" spc="-20" dirty="0">
                <a:solidFill>
                  <a:srgbClr val="171717"/>
                </a:solidFill>
                <a:latin typeface="Microsoft YaHei"/>
                <a:cs typeface="Microsoft YaHei"/>
              </a:rPr>
              <a:t>义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为集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合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D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endParaRPr sz="2000">
              <a:latin typeface="Microsoft YaHei"/>
              <a:cs typeface="Microsoft YaHei"/>
            </a:endParaRPr>
          </a:p>
          <a:p>
            <a:pPr marL="241300">
              <a:lnSpc>
                <a:spcPct val="100000"/>
              </a:lnSpc>
              <a:spcBef>
                <a:spcPts val="725"/>
              </a:spcBef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经验熵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H(D)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与特征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A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给定条件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下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D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经验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条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件熵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H(D|A)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之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差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，即：</a:t>
            </a:r>
            <a:endParaRPr sz="20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670"/>
              </a:spcBef>
              <a:buClr>
                <a:srgbClr val="6FAC46"/>
              </a:buClr>
              <a:buFont typeface="Wingdings"/>
              <a:buChar char=""/>
              <a:tabLst>
                <a:tab pos="697865" algn="l"/>
                <a:tab pos="698500" algn="l"/>
              </a:tabLst>
            </a:pP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g(D,A)=H(D) 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–</a:t>
            </a:r>
            <a:r>
              <a:rPr sz="1700" spc="-2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H(D|A)</a:t>
            </a:r>
            <a:endParaRPr sz="17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615"/>
              </a:spcBef>
              <a:buClr>
                <a:srgbClr val="6FAC46"/>
              </a:buClr>
              <a:buFont typeface="Wingdings"/>
              <a:buChar char=""/>
              <a:tabLst>
                <a:tab pos="697865" algn="l"/>
                <a:tab pos="698500" algn="l"/>
              </a:tabLst>
            </a:pP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显然，这即为训练数据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集D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和特征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A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1700" spc="5" dirty="0">
                <a:solidFill>
                  <a:srgbClr val="171717"/>
                </a:solidFill>
                <a:latin typeface="Microsoft YaHei"/>
                <a:cs typeface="Microsoft YaHei"/>
              </a:rPr>
              <a:t>互信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息</a:t>
            </a:r>
            <a:r>
              <a:rPr sz="1700" spc="5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endParaRPr sz="17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基本记号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20710" y="3678732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的样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7240" y="896576"/>
            <a:ext cx="0" cy="276225"/>
          </a:xfrm>
          <a:custGeom>
            <a:avLst/>
            <a:gdLst/>
            <a:ahLst/>
            <a:cxnLst/>
            <a:rect l="l" t="t" r="r" b="b"/>
            <a:pathLst>
              <a:path h="276225">
                <a:moveTo>
                  <a:pt x="0" y="0"/>
                </a:moveTo>
                <a:lnTo>
                  <a:pt x="0" y="276028"/>
                </a:lnTo>
              </a:path>
            </a:pathLst>
          </a:custGeom>
          <a:ln w="13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26991" y="896577"/>
            <a:ext cx="0" cy="276225"/>
          </a:xfrm>
          <a:custGeom>
            <a:avLst/>
            <a:gdLst/>
            <a:ahLst/>
            <a:cxnLst/>
            <a:rect l="l" t="t" r="r" b="b"/>
            <a:pathLst>
              <a:path h="276225">
                <a:moveTo>
                  <a:pt x="0" y="0"/>
                </a:moveTo>
                <a:lnTo>
                  <a:pt x="0" y="276028"/>
                </a:lnTo>
              </a:path>
            </a:pathLst>
          </a:custGeom>
          <a:ln w="13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84671" y="1401020"/>
            <a:ext cx="0" cy="276225"/>
          </a:xfrm>
          <a:custGeom>
            <a:avLst/>
            <a:gdLst/>
            <a:ahLst/>
            <a:cxnLst/>
            <a:rect l="l" t="t" r="r" b="b"/>
            <a:pathLst>
              <a:path h="276225">
                <a:moveTo>
                  <a:pt x="0" y="0"/>
                </a:moveTo>
                <a:lnTo>
                  <a:pt x="0" y="276028"/>
                </a:lnTo>
              </a:path>
            </a:pathLst>
          </a:custGeom>
          <a:ln w="12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60728" y="1401021"/>
            <a:ext cx="0" cy="276225"/>
          </a:xfrm>
          <a:custGeom>
            <a:avLst/>
            <a:gdLst/>
            <a:ahLst/>
            <a:cxnLst/>
            <a:rect l="l" t="t" r="r" b="b"/>
            <a:pathLst>
              <a:path h="276225">
                <a:moveTo>
                  <a:pt x="0" y="0"/>
                </a:moveTo>
                <a:lnTo>
                  <a:pt x="0" y="276028"/>
                </a:lnTo>
              </a:path>
            </a:pathLst>
          </a:custGeom>
          <a:ln w="12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36977" y="1833493"/>
            <a:ext cx="0" cy="274320"/>
          </a:xfrm>
          <a:custGeom>
            <a:avLst/>
            <a:gdLst/>
            <a:ahLst/>
            <a:cxnLst/>
            <a:rect l="l" t="t" r="r" b="b"/>
            <a:pathLst>
              <a:path h="274319">
                <a:moveTo>
                  <a:pt x="0" y="0"/>
                </a:moveTo>
                <a:lnTo>
                  <a:pt x="0" y="273949"/>
                </a:lnTo>
              </a:path>
            </a:pathLst>
          </a:custGeom>
          <a:ln w="125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08960" y="1833493"/>
            <a:ext cx="0" cy="274320"/>
          </a:xfrm>
          <a:custGeom>
            <a:avLst/>
            <a:gdLst/>
            <a:ahLst/>
            <a:cxnLst/>
            <a:rect l="l" t="t" r="r" b="b"/>
            <a:pathLst>
              <a:path h="274319">
                <a:moveTo>
                  <a:pt x="0" y="0"/>
                </a:moveTo>
                <a:lnTo>
                  <a:pt x="0" y="273949"/>
                </a:lnTo>
              </a:path>
            </a:pathLst>
          </a:custGeom>
          <a:ln w="125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8544" y="1833493"/>
            <a:ext cx="0" cy="274320"/>
          </a:xfrm>
          <a:custGeom>
            <a:avLst/>
            <a:gdLst/>
            <a:ahLst/>
            <a:cxnLst/>
            <a:rect l="l" t="t" r="r" b="b"/>
            <a:pathLst>
              <a:path h="274319">
                <a:moveTo>
                  <a:pt x="0" y="0"/>
                </a:moveTo>
                <a:lnTo>
                  <a:pt x="0" y="273949"/>
                </a:lnTo>
              </a:path>
            </a:pathLst>
          </a:custGeom>
          <a:ln w="125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31127" y="1833493"/>
            <a:ext cx="0" cy="274320"/>
          </a:xfrm>
          <a:custGeom>
            <a:avLst/>
            <a:gdLst/>
            <a:ahLst/>
            <a:cxnLst/>
            <a:rect l="l" t="t" r="r" b="b"/>
            <a:pathLst>
              <a:path h="274319">
                <a:moveTo>
                  <a:pt x="0" y="0"/>
                </a:moveTo>
                <a:lnTo>
                  <a:pt x="0" y="273949"/>
                </a:lnTo>
              </a:path>
            </a:pathLst>
          </a:custGeom>
          <a:ln w="125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65701" y="2100737"/>
            <a:ext cx="106045" cy="18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i="1" spc="165" dirty="0">
                <a:latin typeface="Times New Roman"/>
                <a:cs typeface="Times New Roman"/>
              </a:rPr>
              <a:t>k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89262" y="1786746"/>
            <a:ext cx="537210" cy="29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355" dirty="0">
                <a:latin typeface="Symbol"/>
                <a:cs typeface="Symbol"/>
              </a:rPr>
              <a:t></a:t>
            </a:r>
            <a:r>
              <a:rPr sz="1800" spc="375" dirty="0">
                <a:latin typeface="Times New Roman"/>
                <a:cs typeface="Times New Roman"/>
              </a:rPr>
              <a:t> </a:t>
            </a:r>
            <a:r>
              <a:rPr sz="1800" i="1" spc="465" dirty="0">
                <a:latin typeface="Times New Roman"/>
                <a:cs typeface="Times New Roman"/>
              </a:rPr>
              <a:t>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0742" y="1738344"/>
            <a:ext cx="1474470" cy="436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有：</a:t>
            </a:r>
            <a:r>
              <a:rPr sz="2400" spc="6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4050" spc="1035" baseline="2057" dirty="0">
                <a:latin typeface="Symbol"/>
                <a:cs typeface="Symbol"/>
              </a:rPr>
              <a:t></a:t>
            </a:r>
            <a:r>
              <a:rPr sz="4050" spc="-307" baseline="2057" dirty="0">
                <a:latin typeface="Times New Roman"/>
                <a:cs typeface="Times New Roman"/>
              </a:rPr>
              <a:t> </a:t>
            </a:r>
            <a:r>
              <a:rPr sz="2700" i="1" spc="442" baseline="15432" dirty="0">
                <a:latin typeface="Times New Roman"/>
                <a:cs typeface="Times New Roman"/>
              </a:rPr>
              <a:t>C</a:t>
            </a:r>
            <a:r>
              <a:rPr sz="1575" i="1" spc="442" baseline="2645" dirty="0">
                <a:latin typeface="Times New Roman"/>
                <a:cs typeface="Times New Roman"/>
              </a:rPr>
              <a:t>k</a:t>
            </a:r>
            <a:endParaRPr sz="1575" baseline="2645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0742" y="3127822"/>
            <a:ext cx="2121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13888" dirty="0">
                <a:solidFill>
                  <a:srgbClr val="171717"/>
                </a:solidFill>
                <a:latin typeface="Microsoft YaHei"/>
                <a:cs typeface="Microsoft YaHei"/>
              </a:rPr>
              <a:t>有：</a:t>
            </a:r>
            <a:r>
              <a:rPr sz="3600" spc="-569" baseline="-13888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750" i="1" spc="225" dirty="0">
                <a:latin typeface="Times New Roman"/>
                <a:cs typeface="Times New Roman"/>
              </a:rPr>
              <a:t>D</a:t>
            </a:r>
            <a:r>
              <a:rPr sz="1500" spc="337" baseline="-25000" dirty="0">
                <a:latin typeface="Times New Roman"/>
                <a:cs typeface="Times New Roman"/>
              </a:rPr>
              <a:t>1</a:t>
            </a:r>
            <a:r>
              <a:rPr sz="1500" spc="-225" baseline="-25000" dirty="0">
                <a:latin typeface="Times New Roman"/>
                <a:cs typeface="Times New Roman"/>
              </a:rPr>
              <a:t> </a:t>
            </a:r>
            <a:r>
              <a:rPr sz="1750" spc="165" dirty="0">
                <a:latin typeface="Times New Roman"/>
                <a:cs typeface="Times New Roman"/>
              </a:rPr>
              <a:t>,</a:t>
            </a:r>
            <a:r>
              <a:rPr sz="1750" spc="-105" dirty="0">
                <a:latin typeface="Times New Roman"/>
                <a:cs typeface="Times New Roman"/>
              </a:rPr>
              <a:t> </a:t>
            </a:r>
            <a:r>
              <a:rPr sz="1750" i="1" spc="300" dirty="0">
                <a:latin typeface="Times New Roman"/>
                <a:cs typeface="Times New Roman"/>
              </a:rPr>
              <a:t>D</a:t>
            </a:r>
            <a:r>
              <a:rPr sz="1500" spc="450" baseline="-25000" dirty="0">
                <a:latin typeface="Times New Roman"/>
                <a:cs typeface="Times New Roman"/>
              </a:rPr>
              <a:t>2</a:t>
            </a:r>
            <a:r>
              <a:rPr sz="1500" spc="75" baseline="-25000" dirty="0">
                <a:latin typeface="Times New Roman"/>
                <a:cs typeface="Times New Roman"/>
              </a:rPr>
              <a:t> </a:t>
            </a:r>
            <a:r>
              <a:rPr sz="1750" spc="480" dirty="0">
                <a:latin typeface="MT Extra"/>
                <a:cs typeface="MT Extra"/>
              </a:rPr>
              <a:t></a:t>
            </a:r>
            <a:r>
              <a:rPr sz="1750" i="1" spc="480" dirty="0">
                <a:latin typeface="Times New Roman"/>
                <a:cs typeface="Times New Roman"/>
              </a:rPr>
              <a:t>D</a:t>
            </a:r>
            <a:r>
              <a:rPr sz="1500" i="1" spc="719" baseline="-25000" dirty="0">
                <a:latin typeface="Times New Roman"/>
                <a:cs typeface="Times New Roman"/>
              </a:rPr>
              <a:t>n</a:t>
            </a:r>
            <a:endParaRPr sz="1500" baseline="-25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48127" y="2769350"/>
            <a:ext cx="0" cy="274955"/>
          </a:xfrm>
          <a:custGeom>
            <a:avLst/>
            <a:gdLst/>
            <a:ahLst/>
            <a:cxnLst/>
            <a:rect l="l" t="t" r="r" b="b"/>
            <a:pathLst>
              <a:path h="274955">
                <a:moveTo>
                  <a:pt x="0" y="0"/>
                </a:moveTo>
                <a:lnTo>
                  <a:pt x="0" y="274483"/>
                </a:lnTo>
              </a:path>
            </a:pathLst>
          </a:custGeom>
          <a:ln w="12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93462" y="2769350"/>
            <a:ext cx="0" cy="274955"/>
          </a:xfrm>
          <a:custGeom>
            <a:avLst/>
            <a:gdLst/>
            <a:ahLst/>
            <a:cxnLst/>
            <a:rect l="l" t="t" r="r" b="b"/>
            <a:pathLst>
              <a:path h="274955">
                <a:moveTo>
                  <a:pt x="0" y="0"/>
                </a:moveTo>
                <a:lnTo>
                  <a:pt x="0" y="274483"/>
                </a:lnTo>
              </a:path>
            </a:pathLst>
          </a:custGeom>
          <a:ln w="12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98437" y="2769394"/>
            <a:ext cx="0" cy="274955"/>
          </a:xfrm>
          <a:custGeom>
            <a:avLst/>
            <a:gdLst/>
            <a:ahLst/>
            <a:cxnLst/>
            <a:rect l="l" t="t" r="r" b="b"/>
            <a:pathLst>
              <a:path h="274955">
                <a:moveTo>
                  <a:pt x="0" y="0"/>
                </a:moveTo>
                <a:lnTo>
                  <a:pt x="0" y="274766"/>
                </a:lnTo>
              </a:path>
            </a:pathLst>
          </a:custGeom>
          <a:ln w="12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52130" y="2769394"/>
            <a:ext cx="0" cy="274955"/>
          </a:xfrm>
          <a:custGeom>
            <a:avLst/>
            <a:gdLst/>
            <a:ahLst/>
            <a:cxnLst/>
            <a:rect l="l" t="t" r="r" b="b"/>
            <a:pathLst>
              <a:path h="274955">
                <a:moveTo>
                  <a:pt x="0" y="0"/>
                </a:moveTo>
                <a:lnTo>
                  <a:pt x="0" y="274766"/>
                </a:lnTo>
              </a:path>
            </a:pathLst>
          </a:custGeom>
          <a:ln w="12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92630" y="2769394"/>
            <a:ext cx="0" cy="274955"/>
          </a:xfrm>
          <a:custGeom>
            <a:avLst/>
            <a:gdLst/>
            <a:ahLst/>
            <a:cxnLst/>
            <a:rect l="l" t="t" r="r" b="b"/>
            <a:pathLst>
              <a:path h="274955">
                <a:moveTo>
                  <a:pt x="0" y="0"/>
                </a:moveTo>
                <a:lnTo>
                  <a:pt x="0" y="274766"/>
                </a:lnTo>
              </a:path>
            </a:pathLst>
          </a:custGeom>
          <a:ln w="12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76889" y="2769394"/>
            <a:ext cx="0" cy="274955"/>
          </a:xfrm>
          <a:custGeom>
            <a:avLst/>
            <a:gdLst/>
            <a:ahLst/>
            <a:cxnLst/>
            <a:rect l="l" t="t" r="r" b="b"/>
            <a:pathLst>
              <a:path h="274955">
                <a:moveTo>
                  <a:pt x="0" y="0"/>
                </a:moveTo>
                <a:lnTo>
                  <a:pt x="0" y="274766"/>
                </a:lnTo>
              </a:path>
            </a:pathLst>
          </a:custGeom>
          <a:ln w="12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942763" y="3037474"/>
            <a:ext cx="7620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i="1" spc="100" dirty="0">
                <a:latin typeface="Times New Roman"/>
                <a:cs typeface="Times New Roman"/>
              </a:rPr>
              <a:t>i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9442" y="2188358"/>
            <a:ext cx="7674609" cy="93853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75285" indent="-375920">
              <a:lnSpc>
                <a:spcPct val="100000"/>
              </a:lnSpc>
              <a:spcBef>
                <a:spcPts val="595"/>
              </a:spcBef>
              <a:buClr>
                <a:srgbClr val="6FAC46"/>
              </a:buClr>
              <a:buFont typeface="Wingdings"/>
              <a:buChar char=""/>
              <a:tabLst>
                <a:tab pos="375920" algn="l"/>
              </a:tabLst>
            </a:pP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设特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征A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有n个不同的取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值</a:t>
            </a:r>
            <a:r>
              <a:rPr sz="2400" spc="114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3450" spc="-390" baseline="12077" dirty="0">
                <a:latin typeface="Symbol"/>
                <a:cs typeface="Symbol"/>
              </a:rPr>
              <a:t></a:t>
            </a:r>
            <a:r>
              <a:rPr sz="2625" i="1" spc="277" baseline="14285" dirty="0">
                <a:latin typeface="Times New Roman"/>
                <a:cs typeface="Times New Roman"/>
              </a:rPr>
              <a:t>a</a:t>
            </a:r>
            <a:r>
              <a:rPr sz="1500" spc="457" baseline="2777" dirty="0">
                <a:latin typeface="Times New Roman"/>
                <a:cs typeface="Times New Roman"/>
              </a:rPr>
              <a:t>1</a:t>
            </a:r>
            <a:r>
              <a:rPr sz="2625" spc="247" baseline="14285" dirty="0">
                <a:latin typeface="Times New Roman"/>
                <a:cs typeface="Times New Roman"/>
              </a:rPr>
              <a:t>,</a:t>
            </a:r>
            <a:r>
              <a:rPr sz="2625" spc="-240" baseline="14285" dirty="0">
                <a:latin typeface="Times New Roman"/>
                <a:cs typeface="Times New Roman"/>
              </a:rPr>
              <a:t> </a:t>
            </a:r>
            <a:r>
              <a:rPr sz="2625" i="1" spc="502" baseline="14285" dirty="0">
                <a:latin typeface="Times New Roman"/>
                <a:cs typeface="Times New Roman"/>
              </a:rPr>
              <a:t>a</a:t>
            </a:r>
            <a:r>
              <a:rPr sz="1500" spc="307" baseline="2777" dirty="0">
                <a:latin typeface="Times New Roman"/>
                <a:cs typeface="Times New Roman"/>
              </a:rPr>
              <a:t>2</a:t>
            </a:r>
            <a:r>
              <a:rPr sz="1500" spc="104" baseline="2777" dirty="0">
                <a:latin typeface="Times New Roman"/>
                <a:cs typeface="Times New Roman"/>
              </a:rPr>
              <a:t> </a:t>
            </a:r>
            <a:r>
              <a:rPr sz="2625" spc="1147" baseline="14285" dirty="0">
                <a:latin typeface="MT Extra"/>
                <a:cs typeface="MT Extra"/>
              </a:rPr>
              <a:t></a:t>
            </a:r>
            <a:r>
              <a:rPr sz="2625" i="1" spc="502" baseline="14285" dirty="0">
                <a:latin typeface="Times New Roman"/>
                <a:cs typeface="Times New Roman"/>
              </a:rPr>
              <a:t>a</a:t>
            </a:r>
            <a:r>
              <a:rPr sz="1500" i="1" spc="307" baseline="2777" dirty="0">
                <a:latin typeface="Times New Roman"/>
                <a:cs typeface="Times New Roman"/>
              </a:rPr>
              <a:t>n</a:t>
            </a:r>
            <a:r>
              <a:rPr sz="1500" i="1" spc="-104" baseline="2777" dirty="0">
                <a:latin typeface="Times New Roman"/>
                <a:cs typeface="Times New Roman"/>
              </a:rPr>
              <a:t> </a:t>
            </a:r>
            <a:r>
              <a:rPr sz="3450" spc="-1545" baseline="12077" dirty="0">
                <a:latin typeface="Symbol"/>
                <a:cs typeface="Symbol"/>
              </a:rPr>
              <a:t>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，根据特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征A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的取</a:t>
            </a:r>
            <a:endParaRPr sz="2400">
              <a:latin typeface="Microsoft YaHei"/>
              <a:cs typeface="Microsoft YaHei"/>
            </a:endParaRPr>
          </a:p>
          <a:p>
            <a:pPr marL="81915" algn="ctr">
              <a:lnSpc>
                <a:spcPct val="100000"/>
              </a:lnSpc>
              <a:spcBef>
                <a:spcPts val="570"/>
              </a:spcBef>
              <a:tabLst>
                <a:tab pos="3777615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值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将D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划分为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n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个子</a:t>
            </a:r>
            <a:r>
              <a:rPr sz="2400" spc="130" dirty="0">
                <a:solidFill>
                  <a:srgbClr val="171717"/>
                </a:solidFill>
                <a:latin typeface="Microsoft YaHei"/>
                <a:cs typeface="Microsoft YaHei"/>
              </a:rPr>
              <a:t>集</a:t>
            </a:r>
            <a:r>
              <a:rPr sz="4050" spc="1027" baseline="4115" dirty="0">
                <a:latin typeface="Symbol"/>
                <a:cs typeface="Symbol"/>
              </a:rPr>
              <a:t></a:t>
            </a:r>
            <a:r>
              <a:rPr sz="4050" spc="-15" baseline="4115" dirty="0">
                <a:latin typeface="Times New Roman"/>
                <a:cs typeface="Times New Roman"/>
              </a:rPr>
              <a:t> </a:t>
            </a:r>
            <a:r>
              <a:rPr sz="2700" i="1" spc="487" baseline="20061" dirty="0">
                <a:latin typeface="Times New Roman"/>
                <a:cs typeface="Times New Roman"/>
              </a:rPr>
              <a:t>D</a:t>
            </a:r>
            <a:r>
              <a:rPr sz="1575" i="1" spc="150" baseline="10582" dirty="0">
                <a:latin typeface="Times New Roman"/>
                <a:cs typeface="Times New Roman"/>
              </a:rPr>
              <a:t>i</a:t>
            </a:r>
            <a:r>
              <a:rPr sz="1575" i="1" baseline="10582" dirty="0">
                <a:latin typeface="Times New Roman"/>
                <a:cs typeface="Times New Roman"/>
              </a:rPr>
              <a:t>	</a:t>
            </a:r>
            <a:r>
              <a:rPr sz="2700" spc="525" baseline="20061" dirty="0">
                <a:latin typeface="Symbol"/>
                <a:cs typeface="Symbol"/>
              </a:rPr>
              <a:t></a:t>
            </a:r>
            <a:r>
              <a:rPr sz="2700" baseline="20061" dirty="0">
                <a:latin typeface="Times New Roman"/>
                <a:cs typeface="Times New Roman"/>
              </a:rPr>
              <a:t> </a:t>
            </a:r>
            <a:r>
              <a:rPr sz="2700" spc="52" baseline="20061" dirty="0">
                <a:latin typeface="Times New Roman"/>
                <a:cs typeface="Times New Roman"/>
              </a:rPr>
              <a:t> </a:t>
            </a:r>
            <a:r>
              <a:rPr sz="2700" i="1" spc="772" baseline="20061" dirty="0">
                <a:latin typeface="Times New Roman"/>
                <a:cs typeface="Times New Roman"/>
              </a:rPr>
              <a:t>D</a:t>
            </a:r>
            <a:r>
              <a:rPr sz="2400" spc="-645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700" i="1" spc="427" baseline="20061" dirty="0">
                <a:latin typeface="Times New Roman"/>
                <a:cs typeface="Times New Roman"/>
              </a:rPr>
              <a:t>D</a:t>
            </a:r>
            <a:r>
              <a:rPr sz="1575" i="1" spc="254" baseline="10582" dirty="0">
                <a:latin typeface="Times New Roman"/>
                <a:cs typeface="Times New Roman"/>
              </a:rPr>
              <a:t>i</a:t>
            </a:r>
            <a:r>
              <a:rPr sz="2400" spc="310" dirty="0">
                <a:solidFill>
                  <a:srgbClr val="171717"/>
                </a:solidFill>
                <a:latin typeface="Microsoft YaHei"/>
                <a:cs typeface="Microsoft YaHei"/>
              </a:rPr>
              <a:t>为</a:t>
            </a:r>
            <a:r>
              <a:rPr sz="2625" i="1" spc="487" baseline="7936" dirty="0">
                <a:latin typeface="Times New Roman"/>
                <a:cs typeface="Times New Roman"/>
              </a:rPr>
              <a:t>D</a:t>
            </a:r>
            <a:r>
              <a:rPr sz="1575" i="1" spc="135" baseline="-10582" dirty="0">
                <a:latin typeface="Times New Roman"/>
                <a:cs typeface="Times New Roman"/>
              </a:rPr>
              <a:t>i</a:t>
            </a:r>
            <a:r>
              <a:rPr sz="1575" i="1" baseline="-10582" dirty="0">
                <a:latin typeface="Times New Roman"/>
                <a:cs typeface="Times New Roman"/>
              </a:rPr>
              <a:t> </a:t>
            </a:r>
            <a:r>
              <a:rPr sz="1575" i="1" spc="52" baseline="-10582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的样本个数，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223185" y="3778460"/>
            <a:ext cx="0" cy="275590"/>
          </a:xfrm>
          <a:custGeom>
            <a:avLst/>
            <a:gdLst/>
            <a:ahLst/>
            <a:cxnLst/>
            <a:rect l="l" t="t" r="r" b="b"/>
            <a:pathLst>
              <a:path h="275589">
                <a:moveTo>
                  <a:pt x="0" y="0"/>
                </a:moveTo>
                <a:lnTo>
                  <a:pt x="0" y="275590"/>
                </a:lnTo>
              </a:path>
            </a:pathLst>
          </a:custGeom>
          <a:ln w="127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66839" y="3778460"/>
            <a:ext cx="0" cy="275590"/>
          </a:xfrm>
          <a:custGeom>
            <a:avLst/>
            <a:gdLst/>
            <a:ahLst/>
            <a:cxnLst/>
            <a:rect l="l" t="t" r="r" b="b"/>
            <a:pathLst>
              <a:path h="275589">
                <a:moveTo>
                  <a:pt x="0" y="0"/>
                </a:moveTo>
                <a:lnTo>
                  <a:pt x="0" y="275590"/>
                </a:lnTo>
              </a:path>
            </a:pathLst>
          </a:custGeom>
          <a:ln w="127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82142" y="3590500"/>
            <a:ext cx="6975475" cy="95504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362585" indent="-325120">
              <a:lnSpc>
                <a:spcPct val="100000"/>
              </a:lnSpc>
              <a:spcBef>
                <a:spcPts val="880"/>
              </a:spcBef>
              <a:buClr>
                <a:srgbClr val="6FAC46"/>
              </a:buClr>
              <a:buFont typeface="Wingdings"/>
              <a:buChar char=""/>
              <a:tabLst>
                <a:tab pos="363220" algn="l"/>
              </a:tabLst>
            </a:pPr>
            <a:r>
              <a:rPr sz="3600" baseline="2314" dirty="0">
                <a:solidFill>
                  <a:srgbClr val="171717"/>
                </a:solidFill>
                <a:latin typeface="Microsoft YaHei"/>
                <a:cs typeface="Microsoft YaHei"/>
              </a:rPr>
              <a:t>记子</a:t>
            </a:r>
            <a:r>
              <a:rPr sz="3600" spc="37" baseline="2314" dirty="0">
                <a:solidFill>
                  <a:srgbClr val="171717"/>
                </a:solidFill>
                <a:latin typeface="Microsoft YaHei"/>
                <a:cs typeface="Microsoft YaHei"/>
              </a:rPr>
              <a:t>集</a:t>
            </a:r>
            <a:r>
              <a:rPr sz="2625" i="1" spc="502" baseline="14285" dirty="0">
                <a:latin typeface="Times New Roman"/>
                <a:cs typeface="Times New Roman"/>
              </a:rPr>
              <a:t>D</a:t>
            </a:r>
            <a:r>
              <a:rPr sz="1000" i="1" spc="170" dirty="0">
                <a:latin typeface="Times New Roman"/>
                <a:cs typeface="Times New Roman"/>
              </a:rPr>
              <a:t>i</a:t>
            </a:r>
            <a:r>
              <a:rPr sz="1000" i="1" spc="-395" dirty="0">
                <a:latin typeface="Times New Roman"/>
                <a:cs typeface="Times New Roman"/>
              </a:rPr>
              <a:t>k</a:t>
            </a:r>
            <a:r>
              <a:rPr sz="3600" baseline="2314" dirty="0">
                <a:solidFill>
                  <a:srgbClr val="171717"/>
                </a:solidFill>
                <a:latin typeface="Microsoft YaHei"/>
                <a:cs typeface="Microsoft YaHei"/>
              </a:rPr>
              <a:t>中属于</a:t>
            </a:r>
            <a:r>
              <a:rPr sz="3600" spc="277" baseline="2314" dirty="0">
                <a:solidFill>
                  <a:srgbClr val="171717"/>
                </a:solidFill>
                <a:latin typeface="Microsoft YaHei"/>
                <a:cs typeface="Microsoft YaHei"/>
              </a:rPr>
              <a:t>类</a:t>
            </a:r>
            <a:r>
              <a:rPr sz="2625" i="1" spc="487" baseline="14285" dirty="0">
                <a:latin typeface="Times New Roman"/>
                <a:cs typeface="Times New Roman"/>
              </a:rPr>
              <a:t>D</a:t>
            </a:r>
            <a:r>
              <a:rPr sz="1000" i="1" spc="70" dirty="0">
                <a:latin typeface="Times New Roman"/>
                <a:cs typeface="Times New Roman"/>
              </a:rPr>
              <a:t>i</a:t>
            </a:r>
            <a:r>
              <a:rPr sz="3600" baseline="2314" dirty="0">
                <a:solidFill>
                  <a:srgbClr val="171717"/>
                </a:solidFill>
                <a:latin typeface="Microsoft YaHei"/>
                <a:cs typeface="Microsoft YaHei"/>
              </a:rPr>
              <a:t>的样本的集合为</a:t>
            </a:r>
            <a:r>
              <a:rPr sz="3600" spc="375" baseline="2314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625" i="1" spc="742" baseline="14285" dirty="0">
                <a:latin typeface="Times New Roman"/>
                <a:cs typeface="Times New Roman"/>
              </a:rPr>
              <a:t>C</a:t>
            </a:r>
            <a:r>
              <a:rPr sz="1000" i="1" spc="145" dirty="0">
                <a:latin typeface="Times New Roman"/>
                <a:cs typeface="Times New Roman"/>
              </a:rPr>
              <a:t>k</a:t>
            </a:r>
            <a:r>
              <a:rPr sz="1000" i="1" spc="95" dirty="0">
                <a:latin typeface="Times New Roman"/>
                <a:cs typeface="Times New Roman"/>
              </a:rPr>
              <a:t> </a:t>
            </a:r>
            <a:r>
              <a:rPr sz="3600" spc="-494" baseline="2314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625" i="1" spc="502" baseline="14285" dirty="0">
                <a:latin typeface="Times New Roman"/>
                <a:cs typeface="Times New Roman"/>
              </a:rPr>
              <a:t>D</a:t>
            </a:r>
            <a:r>
              <a:rPr sz="1000" i="1" spc="170" dirty="0">
                <a:latin typeface="Times New Roman"/>
                <a:cs typeface="Times New Roman"/>
              </a:rPr>
              <a:t>i</a:t>
            </a:r>
            <a:r>
              <a:rPr sz="1000" i="1" spc="-40" dirty="0">
                <a:latin typeface="Times New Roman"/>
                <a:cs typeface="Times New Roman"/>
              </a:rPr>
              <a:t>k</a:t>
            </a:r>
            <a:r>
              <a:rPr sz="3600" baseline="2314" dirty="0">
                <a:solidFill>
                  <a:srgbClr val="171717"/>
                </a:solidFill>
                <a:latin typeface="Microsoft YaHei"/>
                <a:cs typeface="Microsoft YaHei"/>
              </a:rPr>
              <a:t>为</a:t>
            </a:r>
            <a:r>
              <a:rPr sz="3600" spc="-179" baseline="2314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700" i="1" spc="502" baseline="7716" dirty="0">
                <a:latin typeface="Times New Roman"/>
                <a:cs typeface="Times New Roman"/>
              </a:rPr>
              <a:t>D</a:t>
            </a:r>
            <a:r>
              <a:rPr sz="1575" i="1" spc="292" baseline="-10582" dirty="0">
                <a:latin typeface="Times New Roman"/>
                <a:cs typeface="Times New Roman"/>
              </a:rPr>
              <a:t>ik</a:t>
            </a:r>
            <a:endParaRPr sz="1575" baseline="-10582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  <a:spcBef>
                <a:spcPts val="775"/>
              </a:spcBef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本个数</a:t>
            </a:r>
            <a:r>
              <a:rPr sz="2400" spc="-7" baseline="-20833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endParaRPr sz="2400" baseline="-20833">
              <a:latin typeface="Microsoft YaHei"/>
              <a:cs typeface="Microsoft YaHe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4842" y="703008"/>
            <a:ext cx="7586980" cy="100076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49885" indent="-325120">
              <a:lnSpc>
                <a:spcPct val="100000"/>
              </a:lnSpc>
              <a:spcBef>
                <a:spcPts val="1060"/>
              </a:spcBef>
              <a:buClr>
                <a:srgbClr val="6FAC46"/>
              </a:buClr>
              <a:buFont typeface="Wingdings"/>
              <a:buChar char=""/>
              <a:tabLst>
                <a:tab pos="350520" algn="l"/>
                <a:tab pos="263779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设训练数据集为	</a:t>
            </a:r>
            <a:r>
              <a:rPr sz="2700" i="1" spc="254" baseline="3086" dirty="0">
                <a:latin typeface="Times New Roman"/>
                <a:cs typeface="Times New Roman"/>
              </a:rPr>
              <a:t>D</a:t>
            </a:r>
            <a:r>
              <a:rPr sz="2400" spc="170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400" spc="-459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700" i="1" spc="615" baseline="12345" dirty="0">
                <a:latin typeface="Times New Roman"/>
                <a:cs typeface="Times New Roman"/>
              </a:rPr>
              <a:t>D</a:t>
            </a:r>
            <a:r>
              <a:rPr sz="2700" i="1" spc="622" baseline="1234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表示样本个数。</a:t>
            </a:r>
            <a:endParaRPr sz="2400">
              <a:latin typeface="Microsoft YaHei"/>
              <a:cs typeface="Microsoft YaHei"/>
            </a:endParaRPr>
          </a:p>
          <a:p>
            <a:pPr marL="349885" indent="-325120">
              <a:lnSpc>
                <a:spcPct val="100000"/>
              </a:lnSpc>
              <a:spcBef>
                <a:spcPts val="960"/>
              </a:spcBef>
              <a:buClr>
                <a:srgbClr val="6FAC46"/>
              </a:buClr>
              <a:buFont typeface="Wingdings"/>
              <a:buChar char=""/>
              <a:tabLst>
                <a:tab pos="350520" algn="l"/>
              </a:tabLst>
            </a:pPr>
            <a:r>
              <a:rPr sz="3600" baseline="2314" dirty="0">
                <a:solidFill>
                  <a:srgbClr val="171717"/>
                </a:solidFill>
                <a:latin typeface="Microsoft YaHei"/>
                <a:cs typeface="Microsoft YaHei"/>
              </a:rPr>
              <a:t>设有K个类</a:t>
            </a:r>
            <a:r>
              <a:rPr sz="3600" spc="509" baseline="2314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625" i="1" spc="690" baseline="14285" dirty="0">
                <a:latin typeface="Times New Roman"/>
                <a:cs typeface="Times New Roman"/>
              </a:rPr>
              <a:t>C</a:t>
            </a:r>
            <a:r>
              <a:rPr sz="1000" i="1" spc="185" dirty="0">
                <a:latin typeface="Times New Roman"/>
                <a:cs typeface="Times New Roman"/>
              </a:rPr>
              <a:t>k</a:t>
            </a:r>
            <a:r>
              <a:rPr sz="1000" i="1" spc="75" dirty="0">
                <a:latin typeface="Times New Roman"/>
                <a:cs typeface="Times New Roman"/>
              </a:rPr>
              <a:t> </a:t>
            </a:r>
            <a:r>
              <a:rPr sz="2625" spc="254" baseline="14285" dirty="0">
                <a:latin typeface="Times New Roman"/>
                <a:cs typeface="Times New Roman"/>
              </a:rPr>
              <a:t>,</a:t>
            </a:r>
            <a:r>
              <a:rPr sz="2625" spc="-247" baseline="14285" dirty="0">
                <a:latin typeface="Times New Roman"/>
                <a:cs typeface="Times New Roman"/>
              </a:rPr>
              <a:t> </a:t>
            </a:r>
            <a:r>
              <a:rPr sz="2625" i="1" spc="457" baseline="14285" dirty="0">
                <a:latin typeface="Times New Roman"/>
                <a:cs typeface="Times New Roman"/>
              </a:rPr>
              <a:t>k</a:t>
            </a:r>
            <a:r>
              <a:rPr sz="2625" i="1" baseline="14285" dirty="0">
                <a:latin typeface="Times New Roman"/>
                <a:cs typeface="Times New Roman"/>
              </a:rPr>
              <a:t> </a:t>
            </a:r>
            <a:r>
              <a:rPr sz="2625" i="1" spc="-284" baseline="14285" dirty="0">
                <a:latin typeface="Times New Roman"/>
                <a:cs typeface="Times New Roman"/>
              </a:rPr>
              <a:t> </a:t>
            </a:r>
            <a:r>
              <a:rPr sz="2625" spc="562" baseline="14285" dirty="0">
                <a:latin typeface="Symbol"/>
                <a:cs typeface="Symbol"/>
              </a:rPr>
              <a:t></a:t>
            </a:r>
            <a:r>
              <a:rPr sz="2625" spc="-284" baseline="14285" dirty="0">
                <a:latin typeface="Times New Roman"/>
                <a:cs typeface="Times New Roman"/>
              </a:rPr>
              <a:t> </a:t>
            </a:r>
            <a:r>
              <a:rPr sz="2625" spc="120" baseline="14285" dirty="0">
                <a:latin typeface="Times New Roman"/>
                <a:cs typeface="Times New Roman"/>
              </a:rPr>
              <a:t>1</a:t>
            </a:r>
            <a:r>
              <a:rPr sz="2625" spc="284" baseline="14285" dirty="0">
                <a:latin typeface="Times New Roman"/>
                <a:cs typeface="Times New Roman"/>
              </a:rPr>
              <a:t>,</a:t>
            </a:r>
            <a:r>
              <a:rPr sz="2625" spc="569" baseline="14285" dirty="0">
                <a:latin typeface="Times New Roman"/>
                <a:cs typeface="Times New Roman"/>
              </a:rPr>
              <a:t>2</a:t>
            </a:r>
            <a:r>
              <a:rPr sz="2625" spc="1245" baseline="14285" dirty="0">
                <a:latin typeface="MT Extra"/>
                <a:cs typeface="MT Extra"/>
              </a:rPr>
              <a:t></a:t>
            </a:r>
            <a:r>
              <a:rPr sz="2625" i="1" spc="-352" baseline="14285" dirty="0">
                <a:latin typeface="Times New Roman"/>
                <a:cs typeface="Times New Roman"/>
              </a:rPr>
              <a:t>K</a:t>
            </a:r>
            <a:r>
              <a:rPr sz="3600" spc="-794" baseline="2314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700" i="1" spc="667" baseline="7716" dirty="0">
                <a:latin typeface="Times New Roman"/>
                <a:cs typeface="Times New Roman"/>
              </a:rPr>
              <a:t>C</a:t>
            </a:r>
            <a:r>
              <a:rPr sz="1575" i="1" spc="232" baseline="-10582" dirty="0">
                <a:latin typeface="Times New Roman"/>
                <a:cs typeface="Times New Roman"/>
              </a:rPr>
              <a:t>k</a:t>
            </a:r>
            <a:r>
              <a:rPr sz="1575" i="1" spc="187" baseline="-10582" dirty="0">
                <a:latin typeface="Times New Roman"/>
                <a:cs typeface="Times New Roman"/>
              </a:rPr>
              <a:t> </a:t>
            </a:r>
            <a:r>
              <a:rPr sz="3600" baseline="2314" dirty="0">
                <a:solidFill>
                  <a:srgbClr val="171717"/>
                </a:solidFill>
                <a:latin typeface="Microsoft YaHei"/>
                <a:cs typeface="Microsoft YaHei"/>
              </a:rPr>
              <a:t>为属于类</a:t>
            </a:r>
            <a:r>
              <a:rPr sz="3600" spc="-390" baseline="2314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625" i="1" spc="742" baseline="14285" dirty="0">
                <a:latin typeface="Times New Roman"/>
                <a:cs typeface="Times New Roman"/>
              </a:rPr>
              <a:t>C</a:t>
            </a:r>
            <a:r>
              <a:rPr sz="1000" i="1" spc="145" dirty="0">
                <a:latin typeface="Times New Roman"/>
                <a:cs typeface="Times New Roman"/>
              </a:rPr>
              <a:t>k</a:t>
            </a:r>
            <a:r>
              <a:rPr sz="1000" i="1" spc="-120" dirty="0">
                <a:latin typeface="Times New Roman"/>
                <a:cs typeface="Times New Roman"/>
              </a:rPr>
              <a:t> </a:t>
            </a:r>
            <a:r>
              <a:rPr sz="3600" baseline="2314" dirty="0">
                <a:solidFill>
                  <a:srgbClr val="171717"/>
                </a:solidFill>
                <a:latin typeface="Microsoft YaHei"/>
                <a:cs typeface="Microsoft YaHei"/>
              </a:rPr>
              <a:t>的样本个数，</a:t>
            </a:r>
            <a:endParaRPr sz="3600" baseline="2314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14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信息增益的计算方法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897712"/>
            <a:ext cx="3817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计算数据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集</a:t>
            </a:r>
            <a:r>
              <a:rPr sz="2800" spc="-15" dirty="0">
                <a:solidFill>
                  <a:srgbClr val="171717"/>
                </a:solidFill>
                <a:latin typeface="Microsoft YaHei"/>
                <a:cs typeface="Microsoft YaHei"/>
              </a:rPr>
              <a:t>D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的经验熵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1949863"/>
            <a:ext cx="7083425" cy="2339975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8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遍历所有特征，对于特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征A：</a:t>
            </a:r>
            <a:endParaRPr sz="28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54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计算特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征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A对数据集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D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的经验条件熵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H(D|A)</a:t>
            </a:r>
            <a:endParaRPr sz="24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44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计算特</a:t>
            </a:r>
            <a:r>
              <a:rPr sz="2400" spc="-10" dirty="0">
                <a:solidFill>
                  <a:srgbClr val="171717"/>
                </a:solidFill>
                <a:latin typeface="Microsoft YaHei"/>
                <a:cs typeface="Microsoft YaHei"/>
              </a:rPr>
              <a:t>征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A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的信息增益</a:t>
            </a:r>
            <a:r>
              <a:rPr sz="2400" spc="-20" dirty="0">
                <a:solidFill>
                  <a:srgbClr val="171717"/>
                </a:solidFill>
                <a:latin typeface="Microsoft YaHei"/>
                <a:cs typeface="Microsoft YaHei"/>
              </a:rPr>
              <a:t>：g(D,A)=H(D) 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–</a:t>
            </a:r>
            <a:r>
              <a:rPr sz="2400" spc="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H(D|A)</a:t>
            </a:r>
            <a:endParaRPr sz="24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44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选择信息增益最大的特征作为当前的分裂特征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43099" y="882842"/>
            <a:ext cx="0" cy="272415"/>
          </a:xfrm>
          <a:custGeom>
            <a:avLst/>
            <a:gdLst/>
            <a:ahLst/>
            <a:cxnLst/>
            <a:rect l="l" t="t" r="r" b="b"/>
            <a:pathLst>
              <a:path h="272415">
                <a:moveTo>
                  <a:pt x="0" y="0"/>
                </a:moveTo>
                <a:lnTo>
                  <a:pt x="0" y="272076"/>
                </a:lnTo>
              </a:path>
            </a:pathLst>
          </a:custGeom>
          <a:ln w="12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0168" y="882842"/>
            <a:ext cx="0" cy="272415"/>
          </a:xfrm>
          <a:custGeom>
            <a:avLst/>
            <a:gdLst/>
            <a:ahLst/>
            <a:cxnLst/>
            <a:rect l="l" t="t" r="r" b="b"/>
            <a:pathLst>
              <a:path h="272415">
                <a:moveTo>
                  <a:pt x="0" y="0"/>
                </a:moveTo>
                <a:lnTo>
                  <a:pt x="0" y="272076"/>
                </a:lnTo>
              </a:path>
            </a:pathLst>
          </a:custGeom>
          <a:ln w="12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88003" y="1224898"/>
            <a:ext cx="0" cy="272415"/>
          </a:xfrm>
          <a:custGeom>
            <a:avLst/>
            <a:gdLst/>
            <a:ahLst/>
            <a:cxnLst/>
            <a:rect l="l" t="t" r="r" b="b"/>
            <a:pathLst>
              <a:path h="272415">
                <a:moveTo>
                  <a:pt x="0" y="0"/>
                </a:moveTo>
                <a:lnTo>
                  <a:pt x="0" y="272068"/>
                </a:lnTo>
              </a:path>
            </a:pathLst>
          </a:custGeom>
          <a:ln w="12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74657" y="1224898"/>
            <a:ext cx="0" cy="272415"/>
          </a:xfrm>
          <a:custGeom>
            <a:avLst/>
            <a:gdLst/>
            <a:ahLst/>
            <a:cxnLst/>
            <a:rect l="l" t="t" r="r" b="b"/>
            <a:pathLst>
              <a:path h="272415">
                <a:moveTo>
                  <a:pt x="0" y="0"/>
                </a:moveTo>
                <a:lnTo>
                  <a:pt x="0" y="272068"/>
                </a:lnTo>
              </a:path>
            </a:pathLst>
          </a:custGeom>
          <a:ln w="12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11122" y="1183454"/>
            <a:ext cx="447675" cy="0"/>
          </a:xfrm>
          <a:custGeom>
            <a:avLst/>
            <a:gdLst/>
            <a:ahLst/>
            <a:cxnLst/>
            <a:rect l="l" t="t" r="r" b="b"/>
            <a:pathLst>
              <a:path w="447675">
                <a:moveTo>
                  <a:pt x="0" y="0"/>
                </a:moveTo>
                <a:lnTo>
                  <a:pt x="447196" y="0"/>
                </a:lnTo>
              </a:path>
            </a:pathLst>
          </a:custGeom>
          <a:ln w="96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77462" y="882842"/>
            <a:ext cx="0" cy="272415"/>
          </a:xfrm>
          <a:custGeom>
            <a:avLst/>
            <a:gdLst/>
            <a:ahLst/>
            <a:cxnLst/>
            <a:rect l="l" t="t" r="r" b="b"/>
            <a:pathLst>
              <a:path h="272415">
                <a:moveTo>
                  <a:pt x="0" y="0"/>
                </a:moveTo>
                <a:lnTo>
                  <a:pt x="0" y="272076"/>
                </a:lnTo>
              </a:path>
            </a:pathLst>
          </a:custGeom>
          <a:ln w="12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55164" y="882842"/>
            <a:ext cx="0" cy="272415"/>
          </a:xfrm>
          <a:custGeom>
            <a:avLst/>
            <a:gdLst/>
            <a:ahLst/>
            <a:cxnLst/>
            <a:rect l="l" t="t" r="r" b="b"/>
            <a:pathLst>
              <a:path h="272415">
                <a:moveTo>
                  <a:pt x="0" y="0"/>
                </a:moveTo>
                <a:lnTo>
                  <a:pt x="0" y="272076"/>
                </a:lnTo>
              </a:path>
            </a:pathLst>
          </a:custGeom>
          <a:ln w="12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22999" y="1224898"/>
            <a:ext cx="0" cy="272415"/>
          </a:xfrm>
          <a:custGeom>
            <a:avLst/>
            <a:gdLst/>
            <a:ahLst/>
            <a:cxnLst/>
            <a:rect l="l" t="t" r="r" b="b"/>
            <a:pathLst>
              <a:path h="272415">
                <a:moveTo>
                  <a:pt x="0" y="0"/>
                </a:moveTo>
                <a:lnTo>
                  <a:pt x="0" y="272068"/>
                </a:lnTo>
              </a:path>
            </a:pathLst>
          </a:custGeom>
          <a:ln w="12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09627" y="1224898"/>
            <a:ext cx="0" cy="272415"/>
          </a:xfrm>
          <a:custGeom>
            <a:avLst/>
            <a:gdLst/>
            <a:ahLst/>
            <a:cxnLst/>
            <a:rect l="l" t="t" r="r" b="b"/>
            <a:pathLst>
              <a:path h="272415">
                <a:moveTo>
                  <a:pt x="0" y="0"/>
                </a:moveTo>
                <a:lnTo>
                  <a:pt x="0" y="272068"/>
                </a:lnTo>
              </a:path>
            </a:pathLst>
          </a:custGeom>
          <a:ln w="12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46092" y="1183454"/>
            <a:ext cx="447675" cy="0"/>
          </a:xfrm>
          <a:custGeom>
            <a:avLst/>
            <a:gdLst/>
            <a:ahLst/>
            <a:cxnLst/>
            <a:rect l="l" t="t" r="r" b="b"/>
            <a:pathLst>
              <a:path w="447675">
                <a:moveTo>
                  <a:pt x="0" y="0"/>
                </a:moveTo>
                <a:lnTo>
                  <a:pt x="447272" y="0"/>
                </a:lnTo>
              </a:path>
            </a:pathLst>
          </a:custGeom>
          <a:ln w="96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22849" y="864406"/>
            <a:ext cx="14414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i="1" spc="229" dirty="0">
                <a:latin typeface="Times New Roman"/>
                <a:cs typeface="Times New Roman"/>
              </a:rPr>
              <a:t>K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52041" y="1178552"/>
            <a:ext cx="244475" cy="2978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i="1" spc="459" dirty="0">
                <a:latin typeface="Times New Roman"/>
                <a:cs typeface="Times New Roman"/>
              </a:rPr>
              <a:t>D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62131" y="836503"/>
            <a:ext cx="365125" cy="2978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750" i="1" spc="315" dirty="0">
                <a:latin typeface="Times New Roman"/>
                <a:cs typeface="Times New Roman"/>
              </a:rPr>
              <a:t>C</a:t>
            </a:r>
            <a:r>
              <a:rPr sz="1575" i="1" spc="472" baseline="-23809" dirty="0">
                <a:latin typeface="Times New Roman"/>
                <a:cs typeface="Times New Roman"/>
              </a:rPr>
              <a:t>k</a:t>
            </a:r>
            <a:endParaRPr sz="1575" baseline="-23809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17146" y="1178552"/>
            <a:ext cx="244475" cy="2978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i="1" spc="459" dirty="0">
                <a:latin typeface="Times New Roman"/>
                <a:cs typeface="Times New Roman"/>
              </a:rPr>
              <a:t>D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27160" y="836503"/>
            <a:ext cx="365760" cy="2978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750" i="1" spc="315" dirty="0">
                <a:latin typeface="Times New Roman"/>
                <a:cs typeface="Times New Roman"/>
              </a:rPr>
              <a:t>C</a:t>
            </a:r>
            <a:r>
              <a:rPr sz="1575" i="1" spc="472" baseline="-23809" dirty="0">
                <a:latin typeface="Times New Roman"/>
                <a:cs typeface="Times New Roman"/>
              </a:rPr>
              <a:t>k</a:t>
            </a:r>
            <a:endParaRPr sz="1575" baseline="-23809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34654" y="843836"/>
            <a:ext cx="1566545" cy="6527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70"/>
              </a:spcBef>
            </a:pPr>
            <a:r>
              <a:rPr sz="1750" i="1" spc="459" dirty="0">
                <a:latin typeface="Times New Roman"/>
                <a:cs typeface="Times New Roman"/>
              </a:rPr>
              <a:t>H</a:t>
            </a:r>
            <a:r>
              <a:rPr sz="1750" i="1" spc="-125" dirty="0">
                <a:latin typeface="Times New Roman"/>
                <a:cs typeface="Times New Roman"/>
              </a:rPr>
              <a:t> </a:t>
            </a:r>
            <a:r>
              <a:rPr sz="2350" spc="215" dirty="0">
                <a:latin typeface="Symbol"/>
                <a:cs typeface="Symbol"/>
              </a:rPr>
              <a:t></a:t>
            </a:r>
            <a:r>
              <a:rPr sz="1750" i="1" spc="215" dirty="0">
                <a:latin typeface="Times New Roman"/>
                <a:cs typeface="Times New Roman"/>
              </a:rPr>
              <a:t>D</a:t>
            </a:r>
            <a:r>
              <a:rPr sz="2350" spc="215" dirty="0">
                <a:latin typeface="Symbol"/>
                <a:cs typeface="Symbol"/>
              </a:rPr>
              <a:t></a:t>
            </a:r>
            <a:r>
              <a:rPr sz="2350" spc="-245" dirty="0">
                <a:latin typeface="Times New Roman"/>
                <a:cs typeface="Times New Roman"/>
              </a:rPr>
              <a:t> </a:t>
            </a:r>
            <a:r>
              <a:rPr sz="1750" spc="350" dirty="0">
                <a:latin typeface="Symbol"/>
                <a:cs typeface="Symbol"/>
              </a:rPr>
              <a:t></a:t>
            </a:r>
            <a:r>
              <a:rPr sz="1750" spc="90" dirty="0">
                <a:latin typeface="Times New Roman"/>
                <a:cs typeface="Times New Roman"/>
              </a:rPr>
              <a:t> </a:t>
            </a:r>
            <a:r>
              <a:rPr sz="1750" spc="540" dirty="0">
                <a:latin typeface="Symbol"/>
                <a:cs typeface="Symbol"/>
              </a:rPr>
              <a:t></a:t>
            </a:r>
            <a:r>
              <a:rPr sz="3975" spc="810" baseline="-8385" dirty="0">
                <a:latin typeface="Symbol"/>
                <a:cs typeface="Symbol"/>
              </a:rPr>
              <a:t></a:t>
            </a:r>
            <a:endParaRPr sz="3975" baseline="-8385">
              <a:latin typeface="Symbol"/>
              <a:cs typeface="Symbol"/>
            </a:endParaRPr>
          </a:p>
          <a:p>
            <a:pPr marR="43815" algn="r">
              <a:lnSpc>
                <a:spcPct val="100000"/>
              </a:lnSpc>
              <a:spcBef>
                <a:spcPts val="130"/>
              </a:spcBef>
            </a:pPr>
            <a:r>
              <a:rPr sz="1050" i="1" spc="150" dirty="0">
                <a:latin typeface="Times New Roman"/>
                <a:cs typeface="Times New Roman"/>
              </a:rPr>
              <a:t>k</a:t>
            </a:r>
            <a:r>
              <a:rPr sz="1050" i="1" spc="-175" dirty="0">
                <a:latin typeface="Times New Roman"/>
                <a:cs typeface="Times New Roman"/>
              </a:rPr>
              <a:t> </a:t>
            </a:r>
            <a:r>
              <a:rPr sz="1050" spc="145" dirty="0">
                <a:latin typeface="Symbol"/>
                <a:cs typeface="Symbol"/>
              </a:rPr>
              <a:t></a:t>
            </a:r>
            <a:r>
              <a:rPr sz="1050" spc="145" dirty="0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93583" y="1000860"/>
            <a:ext cx="375285" cy="2978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-20" dirty="0">
                <a:latin typeface="Times New Roman"/>
                <a:cs typeface="Times New Roman"/>
              </a:rPr>
              <a:t>l</a:t>
            </a:r>
            <a:r>
              <a:rPr sz="1750" spc="204" dirty="0">
                <a:latin typeface="Times New Roman"/>
                <a:cs typeface="Times New Roman"/>
              </a:rPr>
              <a:t>o</a:t>
            </a:r>
            <a:r>
              <a:rPr sz="1750" spc="315" dirty="0">
                <a:latin typeface="Times New Roman"/>
                <a:cs typeface="Times New Roman"/>
              </a:rPr>
              <a:t>g</a:t>
            </a:r>
            <a:endParaRPr sz="1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7642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经验条件熵</a:t>
            </a:r>
            <a:r>
              <a:rPr spc="-5" dirty="0"/>
              <a:t>H(D</a:t>
            </a:r>
            <a:r>
              <a:rPr spc="5" dirty="0"/>
              <a:t>|</a:t>
            </a:r>
            <a:r>
              <a:rPr dirty="0"/>
              <a:t>A)</a:t>
            </a:r>
          </a:p>
        </p:txBody>
      </p:sp>
      <p:sp>
        <p:nvSpPr>
          <p:cNvPr id="3" name="object 3"/>
          <p:cNvSpPr/>
          <p:nvPr/>
        </p:nvSpPr>
        <p:spPr>
          <a:xfrm>
            <a:off x="1836984" y="3868084"/>
            <a:ext cx="0" cy="259715"/>
          </a:xfrm>
          <a:custGeom>
            <a:avLst/>
            <a:gdLst/>
            <a:ahLst/>
            <a:cxnLst/>
            <a:rect l="l" t="t" r="r" b="b"/>
            <a:pathLst>
              <a:path h="259714">
                <a:moveTo>
                  <a:pt x="0" y="0"/>
                </a:moveTo>
                <a:lnTo>
                  <a:pt x="0" y="259365"/>
                </a:lnTo>
              </a:path>
            </a:pathLst>
          </a:custGeom>
          <a:ln w="122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74359" y="3868084"/>
            <a:ext cx="0" cy="259715"/>
          </a:xfrm>
          <a:custGeom>
            <a:avLst/>
            <a:gdLst/>
            <a:ahLst/>
            <a:cxnLst/>
            <a:rect l="l" t="t" r="r" b="b"/>
            <a:pathLst>
              <a:path h="259714">
                <a:moveTo>
                  <a:pt x="0" y="0"/>
                </a:moveTo>
                <a:lnTo>
                  <a:pt x="0" y="259365"/>
                </a:lnTo>
              </a:path>
            </a:pathLst>
          </a:custGeom>
          <a:ln w="122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0315" y="4194276"/>
            <a:ext cx="0" cy="259715"/>
          </a:xfrm>
          <a:custGeom>
            <a:avLst/>
            <a:gdLst/>
            <a:ahLst/>
            <a:cxnLst/>
            <a:rect l="l" t="t" r="r" b="b"/>
            <a:pathLst>
              <a:path h="259714">
                <a:moveTo>
                  <a:pt x="0" y="0"/>
                </a:moveTo>
                <a:lnTo>
                  <a:pt x="0" y="259378"/>
                </a:lnTo>
              </a:path>
            </a:pathLst>
          </a:custGeom>
          <a:ln w="122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41629" y="4194276"/>
            <a:ext cx="0" cy="259715"/>
          </a:xfrm>
          <a:custGeom>
            <a:avLst/>
            <a:gdLst/>
            <a:ahLst/>
            <a:cxnLst/>
            <a:rect l="l" t="t" r="r" b="b"/>
            <a:pathLst>
              <a:path h="259714">
                <a:moveTo>
                  <a:pt x="0" y="0"/>
                </a:moveTo>
                <a:lnTo>
                  <a:pt x="0" y="259378"/>
                </a:lnTo>
              </a:path>
            </a:pathLst>
          </a:custGeom>
          <a:ln w="122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07164" y="4154718"/>
            <a:ext cx="403860" cy="0"/>
          </a:xfrm>
          <a:custGeom>
            <a:avLst/>
            <a:gdLst/>
            <a:ahLst/>
            <a:cxnLst/>
            <a:rect l="l" t="t" r="r" b="b"/>
            <a:pathLst>
              <a:path w="403860">
                <a:moveTo>
                  <a:pt x="0" y="0"/>
                </a:moveTo>
                <a:lnTo>
                  <a:pt x="403459" y="0"/>
                </a:lnTo>
              </a:path>
            </a:pathLst>
          </a:custGeom>
          <a:ln w="9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05870" y="3868084"/>
            <a:ext cx="0" cy="259715"/>
          </a:xfrm>
          <a:custGeom>
            <a:avLst/>
            <a:gdLst/>
            <a:ahLst/>
            <a:cxnLst/>
            <a:rect l="l" t="t" r="r" b="b"/>
            <a:pathLst>
              <a:path h="259714">
                <a:moveTo>
                  <a:pt x="0" y="0"/>
                </a:moveTo>
                <a:lnTo>
                  <a:pt x="0" y="259365"/>
                </a:lnTo>
              </a:path>
            </a:pathLst>
          </a:custGeom>
          <a:ln w="122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28015" y="3868084"/>
            <a:ext cx="0" cy="259715"/>
          </a:xfrm>
          <a:custGeom>
            <a:avLst/>
            <a:gdLst/>
            <a:ahLst/>
            <a:cxnLst/>
            <a:rect l="l" t="t" r="r" b="b"/>
            <a:pathLst>
              <a:path h="259714">
                <a:moveTo>
                  <a:pt x="0" y="0"/>
                </a:moveTo>
                <a:lnTo>
                  <a:pt x="0" y="259365"/>
                </a:lnTo>
              </a:path>
            </a:pathLst>
          </a:custGeom>
          <a:ln w="122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47954" y="4194276"/>
            <a:ext cx="0" cy="259715"/>
          </a:xfrm>
          <a:custGeom>
            <a:avLst/>
            <a:gdLst/>
            <a:ahLst/>
            <a:cxnLst/>
            <a:rect l="l" t="t" r="r" b="b"/>
            <a:pathLst>
              <a:path h="259714">
                <a:moveTo>
                  <a:pt x="0" y="0"/>
                </a:moveTo>
                <a:lnTo>
                  <a:pt x="0" y="259378"/>
                </a:lnTo>
              </a:path>
            </a:pathLst>
          </a:custGeom>
          <a:ln w="122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85930" y="4194276"/>
            <a:ext cx="0" cy="259715"/>
          </a:xfrm>
          <a:custGeom>
            <a:avLst/>
            <a:gdLst/>
            <a:ahLst/>
            <a:cxnLst/>
            <a:rect l="l" t="t" r="r" b="b"/>
            <a:pathLst>
              <a:path h="259714">
                <a:moveTo>
                  <a:pt x="0" y="0"/>
                </a:moveTo>
                <a:lnTo>
                  <a:pt x="0" y="259378"/>
                </a:lnTo>
              </a:path>
            </a:pathLst>
          </a:custGeom>
          <a:ln w="122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76050" y="4154718"/>
            <a:ext cx="488315" cy="0"/>
          </a:xfrm>
          <a:custGeom>
            <a:avLst/>
            <a:gdLst/>
            <a:ahLst/>
            <a:cxnLst/>
            <a:rect l="l" t="t" r="r" b="b"/>
            <a:pathLst>
              <a:path w="488314">
                <a:moveTo>
                  <a:pt x="0" y="0"/>
                </a:moveTo>
                <a:lnTo>
                  <a:pt x="488230" y="0"/>
                </a:lnTo>
              </a:path>
            </a:pathLst>
          </a:custGeom>
          <a:ln w="9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55540" y="3868084"/>
            <a:ext cx="0" cy="259715"/>
          </a:xfrm>
          <a:custGeom>
            <a:avLst/>
            <a:gdLst/>
            <a:ahLst/>
            <a:cxnLst/>
            <a:rect l="l" t="t" r="r" b="b"/>
            <a:pathLst>
              <a:path h="259714">
                <a:moveTo>
                  <a:pt x="0" y="0"/>
                </a:moveTo>
                <a:lnTo>
                  <a:pt x="0" y="259365"/>
                </a:lnTo>
              </a:path>
            </a:pathLst>
          </a:custGeom>
          <a:ln w="122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77108" y="3868084"/>
            <a:ext cx="0" cy="259715"/>
          </a:xfrm>
          <a:custGeom>
            <a:avLst/>
            <a:gdLst/>
            <a:ahLst/>
            <a:cxnLst/>
            <a:rect l="l" t="t" r="r" b="b"/>
            <a:pathLst>
              <a:path h="259714">
                <a:moveTo>
                  <a:pt x="0" y="0"/>
                </a:moveTo>
                <a:lnTo>
                  <a:pt x="0" y="259365"/>
                </a:lnTo>
              </a:path>
            </a:pathLst>
          </a:custGeom>
          <a:ln w="122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97625" y="4194276"/>
            <a:ext cx="0" cy="259715"/>
          </a:xfrm>
          <a:custGeom>
            <a:avLst/>
            <a:gdLst/>
            <a:ahLst/>
            <a:cxnLst/>
            <a:rect l="l" t="t" r="r" b="b"/>
            <a:pathLst>
              <a:path h="259714">
                <a:moveTo>
                  <a:pt x="0" y="0"/>
                </a:moveTo>
                <a:lnTo>
                  <a:pt x="0" y="259378"/>
                </a:lnTo>
              </a:path>
            </a:pathLst>
          </a:custGeom>
          <a:ln w="122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35024" y="4194276"/>
            <a:ext cx="0" cy="259715"/>
          </a:xfrm>
          <a:custGeom>
            <a:avLst/>
            <a:gdLst/>
            <a:ahLst/>
            <a:cxnLst/>
            <a:rect l="l" t="t" r="r" b="b"/>
            <a:pathLst>
              <a:path h="259714">
                <a:moveTo>
                  <a:pt x="0" y="0"/>
                </a:moveTo>
                <a:lnTo>
                  <a:pt x="0" y="259378"/>
                </a:lnTo>
              </a:path>
            </a:pathLst>
          </a:custGeom>
          <a:ln w="122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24999" y="4154718"/>
            <a:ext cx="488315" cy="0"/>
          </a:xfrm>
          <a:custGeom>
            <a:avLst/>
            <a:gdLst/>
            <a:ahLst/>
            <a:cxnLst/>
            <a:rect l="l" t="t" r="r" b="b"/>
            <a:pathLst>
              <a:path w="488314">
                <a:moveTo>
                  <a:pt x="0" y="0"/>
                </a:moveTo>
                <a:lnTo>
                  <a:pt x="488182" y="0"/>
                </a:lnTo>
              </a:path>
            </a:pathLst>
          </a:custGeom>
          <a:ln w="9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25310" y="2580662"/>
            <a:ext cx="1121410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00" spc="310" dirty="0">
                <a:latin typeface="Symbol"/>
                <a:cs typeface="Symbol"/>
              </a:rPr>
              <a:t>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625" dirty="0">
                <a:latin typeface="Symbol"/>
                <a:cs typeface="Symbol"/>
              </a:rPr>
              <a:t></a:t>
            </a:r>
            <a:r>
              <a:rPr sz="3825" spc="937" baseline="-8714" dirty="0">
                <a:latin typeface="Symbol"/>
                <a:cs typeface="Symbol"/>
              </a:rPr>
              <a:t></a:t>
            </a:r>
            <a:endParaRPr sz="3825" baseline="-8714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52970" y="3192675"/>
            <a:ext cx="1092835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967740" algn="l"/>
              </a:tabLst>
            </a:pPr>
            <a:r>
              <a:rPr sz="1000" i="1" spc="160" dirty="0">
                <a:latin typeface="Times New Roman"/>
                <a:cs typeface="Times New Roman"/>
              </a:rPr>
              <a:t>n	</a:t>
            </a:r>
            <a:r>
              <a:rPr sz="1000" i="1" spc="210" dirty="0">
                <a:latin typeface="Times New Roman"/>
                <a:cs typeface="Times New Roman"/>
              </a:rPr>
              <a:t>K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52970" y="2558806"/>
            <a:ext cx="464184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38455" algn="l"/>
              </a:tabLst>
            </a:pPr>
            <a:r>
              <a:rPr sz="1000" i="1" spc="160" dirty="0">
                <a:latin typeface="Times New Roman"/>
                <a:cs typeface="Times New Roman"/>
              </a:rPr>
              <a:t>n	</a:t>
            </a:r>
            <a:r>
              <a:rPr sz="1000" i="1" spc="210" dirty="0">
                <a:latin typeface="Times New Roman"/>
                <a:cs typeface="Times New Roman"/>
              </a:rPr>
              <a:t>K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8724" y="4149016"/>
            <a:ext cx="32131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00" i="1" spc="210" dirty="0">
                <a:latin typeface="Times New Roman"/>
                <a:cs typeface="Times New Roman"/>
              </a:rPr>
              <a:t>D</a:t>
            </a:r>
            <a:r>
              <a:rPr sz="1500" i="1" spc="315" baseline="-25000" dirty="0">
                <a:latin typeface="Times New Roman"/>
                <a:cs typeface="Times New Roman"/>
              </a:rPr>
              <a:t>i</a:t>
            </a:r>
            <a:endParaRPr sz="1500" baseline="-25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56399" y="3877328"/>
            <a:ext cx="41592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50" i="1" spc="352" baseline="14705" dirty="0">
                <a:latin typeface="Times New Roman"/>
                <a:cs typeface="Times New Roman"/>
              </a:rPr>
              <a:t>D</a:t>
            </a:r>
            <a:r>
              <a:rPr sz="1000" i="1" spc="235" dirty="0">
                <a:latin typeface="Times New Roman"/>
                <a:cs typeface="Times New Roman"/>
              </a:rPr>
              <a:t>ik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49029" y="4149016"/>
            <a:ext cx="32131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00" i="1" spc="210" dirty="0">
                <a:latin typeface="Times New Roman"/>
                <a:cs typeface="Times New Roman"/>
              </a:rPr>
              <a:t>D</a:t>
            </a:r>
            <a:r>
              <a:rPr sz="1500" i="1" spc="315" baseline="-25000" dirty="0">
                <a:latin typeface="Times New Roman"/>
                <a:cs typeface="Times New Roman"/>
              </a:rPr>
              <a:t>i</a:t>
            </a:r>
            <a:endParaRPr sz="1500" baseline="-25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6944" y="3877328"/>
            <a:ext cx="41592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50" i="1" spc="352" baseline="14705" dirty="0">
                <a:latin typeface="Times New Roman"/>
                <a:cs typeface="Times New Roman"/>
              </a:rPr>
              <a:t>D</a:t>
            </a:r>
            <a:r>
              <a:rPr sz="1000" i="1" spc="235" dirty="0">
                <a:latin typeface="Times New Roman"/>
                <a:cs typeface="Times New Roman"/>
              </a:rPr>
              <a:t>ik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96790" y="4149016"/>
            <a:ext cx="233679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409" dirty="0">
                <a:latin typeface="Times New Roman"/>
                <a:cs typeface="Times New Roman"/>
              </a:rPr>
              <a:t>D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38059" y="3822809"/>
            <a:ext cx="32131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00" i="1" spc="210" dirty="0">
                <a:latin typeface="Times New Roman"/>
                <a:cs typeface="Times New Roman"/>
              </a:rPr>
              <a:t>D</a:t>
            </a:r>
            <a:r>
              <a:rPr sz="1500" i="1" spc="315" baseline="-25000" dirty="0">
                <a:latin typeface="Times New Roman"/>
                <a:cs typeface="Times New Roman"/>
              </a:rPr>
              <a:t>i</a:t>
            </a:r>
            <a:endParaRPr sz="1500" baseline="-25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86448" y="3252771"/>
            <a:ext cx="606425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00" i="1" spc="345" dirty="0">
                <a:latin typeface="Times New Roman"/>
                <a:cs typeface="Times New Roman"/>
              </a:rPr>
              <a:t>p</a:t>
            </a:r>
            <a:r>
              <a:rPr sz="2250" spc="30" dirty="0">
                <a:latin typeface="Symbol"/>
                <a:cs typeface="Symbol"/>
              </a:rPr>
              <a:t></a:t>
            </a:r>
            <a:r>
              <a:rPr sz="1700" i="1" spc="370" dirty="0">
                <a:latin typeface="Times New Roman"/>
                <a:cs typeface="Times New Roman"/>
              </a:rPr>
              <a:t>D</a:t>
            </a:r>
            <a:r>
              <a:rPr sz="1500" i="1" spc="209" baseline="-25000" dirty="0">
                <a:latin typeface="Times New Roman"/>
                <a:cs typeface="Times New Roman"/>
              </a:rPr>
              <a:t>k</a:t>
            </a:r>
            <a:endParaRPr sz="1500" baseline="-25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5310" y="3214152"/>
            <a:ext cx="1750695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00" spc="310" dirty="0">
                <a:latin typeface="Symbol"/>
                <a:cs typeface="Symbol"/>
              </a:rPr>
              <a:t></a:t>
            </a:r>
            <a:r>
              <a:rPr sz="1700" spc="105" dirty="0">
                <a:latin typeface="Times New Roman"/>
                <a:cs typeface="Times New Roman"/>
              </a:rPr>
              <a:t> </a:t>
            </a:r>
            <a:r>
              <a:rPr sz="1700" spc="365" dirty="0">
                <a:latin typeface="Symbol"/>
                <a:cs typeface="Symbol"/>
              </a:rPr>
              <a:t></a:t>
            </a:r>
            <a:r>
              <a:rPr sz="3825" spc="907" baseline="-8714" dirty="0">
                <a:latin typeface="Symbol"/>
                <a:cs typeface="Symbol"/>
              </a:rPr>
              <a:t></a:t>
            </a:r>
            <a:r>
              <a:rPr sz="3825" spc="-60" baseline="-8714" dirty="0">
                <a:latin typeface="Times New Roman"/>
                <a:cs typeface="Times New Roman"/>
              </a:rPr>
              <a:t> </a:t>
            </a:r>
            <a:r>
              <a:rPr sz="1700" i="1" spc="345" dirty="0">
                <a:latin typeface="Times New Roman"/>
                <a:cs typeface="Times New Roman"/>
              </a:rPr>
              <a:t>p</a:t>
            </a:r>
            <a:r>
              <a:rPr sz="2250" spc="140" dirty="0">
                <a:latin typeface="Symbol"/>
                <a:cs typeface="Symbol"/>
              </a:rPr>
              <a:t></a:t>
            </a:r>
            <a:r>
              <a:rPr sz="1700" i="1" spc="160" dirty="0">
                <a:latin typeface="Times New Roman"/>
                <a:cs typeface="Times New Roman"/>
              </a:rPr>
              <a:t>A</a:t>
            </a:r>
            <a:r>
              <a:rPr sz="1500" i="1" spc="127" baseline="-25000" dirty="0">
                <a:latin typeface="Times New Roman"/>
                <a:cs typeface="Times New Roman"/>
              </a:rPr>
              <a:t>i</a:t>
            </a:r>
            <a:r>
              <a:rPr sz="1500" i="1" spc="179" baseline="-25000" dirty="0">
                <a:latin typeface="Times New Roman"/>
                <a:cs typeface="Times New Roman"/>
              </a:rPr>
              <a:t> </a:t>
            </a:r>
            <a:r>
              <a:rPr sz="2250" spc="-140" dirty="0">
                <a:latin typeface="Symbol"/>
                <a:cs typeface="Symbol"/>
              </a:rPr>
              <a:t></a:t>
            </a:r>
            <a:r>
              <a:rPr sz="3825" spc="907" baseline="-8714" dirty="0">
                <a:latin typeface="Symbol"/>
                <a:cs typeface="Symbol"/>
              </a:rPr>
              <a:t></a:t>
            </a:r>
            <a:endParaRPr sz="3825" baseline="-8714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57294" y="2619282"/>
            <a:ext cx="123571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00" i="1" spc="345" dirty="0">
                <a:latin typeface="Times New Roman"/>
                <a:cs typeface="Times New Roman"/>
              </a:rPr>
              <a:t>p</a:t>
            </a:r>
            <a:r>
              <a:rPr sz="2250" spc="135" dirty="0">
                <a:latin typeface="Symbol"/>
                <a:cs typeface="Symbol"/>
              </a:rPr>
              <a:t></a:t>
            </a:r>
            <a:r>
              <a:rPr sz="1700" i="1" spc="160" dirty="0">
                <a:latin typeface="Times New Roman"/>
                <a:cs typeface="Times New Roman"/>
              </a:rPr>
              <a:t>A</a:t>
            </a:r>
            <a:r>
              <a:rPr sz="1500" i="1" spc="127" baseline="-25000" dirty="0">
                <a:latin typeface="Times New Roman"/>
                <a:cs typeface="Times New Roman"/>
              </a:rPr>
              <a:t>i</a:t>
            </a:r>
            <a:r>
              <a:rPr sz="1500" i="1" spc="179" baseline="-25000" dirty="0">
                <a:latin typeface="Times New Roman"/>
                <a:cs typeface="Times New Roman"/>
              </a:rPr>
              <a:t> </a:t>
            </a:r>
            <a:r>
              <a:rPr sz="2250" spc="165" dirty="0">
                <a:latin typeface="Symbol"/>
                <a:cs typeface="Symbol"/>
              </a:rPr>
              <a:t></a:t>
            </a:r>
            <a:r>
              <a:rPr sz="1700" i="1" spc="345" dirty="0">
                <a:latin typeface="Times New Roman"/>
                <a:cs typeface="Times New Roman"/>
              </a:rPr>
              <a:t>p</a:t>
            </a:r>
            <a:r>
              <a:rPr sz="2250" spc="30" dirty="0">
                <a:latin typeface="Symbol"/>
                <a:cs typeface="Symbol"/>
              </a:rPr>
              <a:t></a:t>
            </a:r>
            <a:r>
              <a:rPr sz="1700" i="1" spc="370" dirty="0">
                <a:latin typeface="Times New Roman"/>
                <a:cs typeface="Times New Roman"/>
              </a:rPr>
              <a:t>D</a:t>
            </a:r>
            <a:r>
              <a:rPr sz="1500" i="1" spc="209" baseline="-25000" dirty="0">
                <a:latin typeface="Times New Roman"/>
                <a:cs typeface="Times New Roman"/>
              </a:rPr>
              <a:t>k</a:t>
            </a:r>
            <a:endParaRPr sz="1500" baseline="-25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25310" y="3539868"/>
            <a:ext cx="763270" cy="91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750" marR="52705" indent="-66675">
              <a:lnSpc>
                <a:spcPct val="151400"/>
              </a:lnSpc>
              <a:spcBef>
                <a:spcPts val="100"/>
              </a:spcBef>
            </a:pPr>
            <a:r>
              <a:rPr sz="1000" i="1" spc="85" dirty="0">
                <a:latin typeface="Times New Roman"/>
                <a:cs typeface="Times New Roman"/>
              </a:rPr>
              <a:t>i</a:t>
            </a:r>
            <a:r>
              <a:rPr sz="1000" i="1" spc="-215" dirty="0">
                <a:latin typeface="Times New Roman"/>
                <a:cs typeface="Times New Roman"/>
              </a:rPr>
              <a:t> </a:t>
            </a:r>
            <a:r>
              <a:rPr sz="1000" spc="130" dirty="0">
                <a:latin typeface="Symbol"/>
                <a:cs typeface="Symbol"/>
              </a:rPr>
              <a:t></a:t>
            </a:r>
            <a:r>
              <a:rPr sz="1000" spc="130" dirty="0">
                <a:latin typeface="Times New Roman"/>
                <a:cs typeface="Times New Roman"/>
              </a:rPr>
              <a:t>1  </a:t>
            </a:r>
            <a:r>
              <a:rPr sz="1000" i="1" spc="16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  <a:p>
            <a:pPr marL="38100">
              <a:lnSpc>
                <a:spcPts val="2039"/>
              </a:lnSpc>
            </a:pPr>
            <a:r>
              <a:rPr sz="1700" spc="310" dirty="0">
                <a:latin typeface="Symbol"/>
                <a:cs typeface="Symbol"/>
              </a:rPr>
              <a:t>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290" dirty="0">
                <a:latin typeface="Symbol"/>
                <a:cs typeface="Symbol"/>
              </a:rPr>
              <a:t></a:t>
            </a:r>
            <a:r>
              <a:rPr sz="3825" spc="-434" baseline="-8714" dirty="0">
                <a:latin typeface="Symbol"/>
                <a:cs typeface="Symbol"/>
              </a:rPr>
              <a:t></a:t>
            </a:r>
            <a:endParaRPr sz="3825" baseline="-8714">
              <a:latin typeface="Symbol"/>
              <a:cs typeface="Symbol"/>
            </a:endParaRPr>
          </a:p>
          <a:p>
            <a:pPr marL="473709">
              <a:lnSpc>
                <a:spcPct val="100000"/>
              </a:lnSpc>
              <a:spcBef>
                <a:spcPts val="120"/>
              </a:spcBef>
            </a:pPr>
            <a:r>
              <a:rPr sz="1000" i="1" spc="85" dirty="0">
                <a:latin typeface="Times New Roman"/>
                <a:cs typeface="Times New Roman"/>
              </a:rPr>
              <a:t>i</a:t>
            </a:r>
            <a:r>
              <a:rPr sz="1000" i="1" spc="-145" dirty="0">
                <a:latin typeface="Times New Roman"/>
                <a:cs typeface="Times New Roman"/>
              </a:rPr>
              <a:t> </a:t>
            </a:r>
            <a:r>
              <a:rPr sz="1000" spc="105" dirty="0">
                <a:latin typeface="Symbol"/>
                <a:cs typeface="Symbol"/>
              </a:rPr>
              <a:t></a:t>
            </a:r>
            <a:r>
              <a:rPr sz="1000" spc="16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45275" y="3539868"/>
            <a:ext cx="490855" cy="91440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715"/>
              </a:spcBef>
            </a:pPr>
            <a:r>
              <a:rPr sz="1000" i="1" spc="140" dirty="0">
                <a:latin typeface="Times New Roman"/>
                <a:cs typeface="Times New Roman"/>
              </a:rPr>
              <a:t>k</a:t>
            </a:r>
            <a:r>
              <a:rPr sz="1000" i="1" spc="-130" dirty="0">
                <a:latin typeface="Times New Roman"/>
                <a:cs typeface="Times New Roman"/>
              </a:rPr>
              <a:t> </a:t>
            </a:r>
            <a:r>
              <a:rPr sz="1000" spc="130" dirty="0">
                <a:latin typeface="Symbol"/>
                <a:cs typeface="Symbol"/>
              </a:rPr>
              <a:t></a:t>
            </a:r>
            <a:r>
              <a:rPr sz="1000" spc="13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  <a:p>
            <a:pPr marL="104775">
              <a:lnSpc>
                <a:spcPts val="890"/>
              </a:lnSpc>
              <a:spcBef>
                <a:spcPts val="620"/>
              </a:spcBef>
            </a:pPr>
            <a:r>
              <a:rPr sz="1000" i="1" spc="210" dirty="0">
                <a:latin typeface="Times New Roman"/>
                <a:cs typeface="Times New Roman"/>
              </a:rPr>
              <a:t>K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2610"/>
              </a:lnSpc>
            </a:pPr>
            <a:r>
              <a:rPr sz="2550" spc="-1095" dirty="0">
                <a:latin typeface="Symbol"/>
                <a:cs typeface="Symbol"/>
              </a:rPr>
              <a:t></a:t>
            </a:r>
            <a:endParaRPr sz="2550">
              <a:latin typeface="Symbol"/>
              <a:cs typeface="Symbol"/>
            </a:endParaRPr>
          </a:p>
          <a:p>
            <a:pPr marL="41910">
              <a:lnSpc>
                <a:spcPts val="1065"/>
              </a:lnSpc>
            </a:pPr>
            <a:r>
              <a:rPr sz="1000" i="1" spc="140" dirty="0">
                <a:latin typeface="Times New Roman"/>
                <a:cs typeface="Times New Roman"/>
              </a:rPr>
              <a:t>k</a:t>
            </a:r>
            <a:r>
              <a:rPr sz="1000" i="1" spc="-85" dirty="0">
                <a:latin typeface="Times New Roman"/>
                <a:cs typeface="Times New Roman"/>
              </a:rPr>
              <a:t> </a:t>
            </a:r>
            <a:r>
              <a:rPr sz="1000" spc="130" dirty="0">
                <a:latin typeface="Symbol"/>
                <a:cs typeface="Symbol"/>
              </a:rPr>
              <a:t></a:t>
            </a:r>
            <a:r>
              <a:rPr sz="1000" spc="13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86909" y="2986059"/>
            <a:ext cx="61976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i="1" spc="85" dirty="0">
                <a:latin typeface="Times New Roman"/>
                <a:cs typeface="Times New Roman"/>
              </a:rPr>
              <a:t>i </a:t>
            </a:r>
            <a:r>
              <a:rPr sz="1000" spc="130" dirty="0">
                <a:latin typeface="Symbol"/>
                <a:cs typeface="Symbol"/>
              </a:rPr>
              <a:t></a:t>
            </a:r>
            <a:r>
              <a:rPr sz="1000" spc="130" dirty="0">
                <a:latin typeface="Times New Roman"/>
                <a:cs typeface="Times New Roman"/>
              </a:rPr>
              <a:t>1</a:t>
            </a:r>
            <a:r>
              <a:rPr sz="1000" spc="30" dirty="0">
                <a:latin typeface="Times New Roman"/>
                <a:cs typeface="Times New Roman"/>
              </a:rPr>
              <a:t> </a:t>
            </a:r>
            <a:r>
              <a:rPr sz="1000" i="1" spc="140" dirty="0">
                <a:latin typeface="Times New Roman"/>
                <a:cs typeface="Times New Roman"/>
              </a:rPr>
              <a:t>k </a:t>
            </a:r>
            <a:r>
              <a:rPr sz="1000" spc="130" dirty="0">
                <a:latin typeface="Symbol"/>
                <a:cs typeface="Symbol"/>
              </a:rPr>
              <a:t></a:t>
            </a:r>
            <a:r>
              <a:rPr sz="1000" spc="13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568630" y="1668026"/>
            <a:ext cx="20955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i="1" spc="185" dirty="0">
                <a:latin typeface="Times New Roman"/>
                <a:cs typeface="Times New Roman"/>
              </a:rPr>
              <a:t>i</a:t>
            </a:r>
            <a:r>
              <a:rPr sz="1000" spc="140" dirty="0">
                <a:latin typeface="Times New Roman"/>
                <a:cs typeface="Times New Roman"/>
              </a:rPr>
              <a:t>,</a:t>
            </a:r>
            <a:r>
              <a:rPr sz="1000" i="1" spc="140" dirty="0">
                <a:latin typeface="Times New Roman"/>
                <a:cs typeface="Times New Roman"/>
              </a:rPr>
              <a:t>k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96598" y="3979760"/>
            <a:ext cx="35750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30" dirty="0">
                <a:latin typeface="Times New Roman"/>
                <a:cs typeface="Times New Roman"/>
              </a:rPr>
              <a:t>l</a:t>
            </a:r>
            <a:r>
              <a:rPr sz="1700" spc="175" dirty="0">
                <a:latin typeface="Times New Roman"/>
                <a:cs typeface="Times New Roman"/>
              </a:rPr>
              <a:t>o</a:t>
            </a:r>
            <a:r>
              <a:rPr sz="1700" spc="280" dirty="0">
                <a:latin typeface="Times New Roman"/>
                <a:cs typeface="Times New Roman"/>
              </a:rPr>
              <a:t>g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69681" y="2619282"/>
            <a:ext cx="55372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00" spc="110" dirty="0">
                <a:latin typeface="Times New Roman"/>
                <a:cs typeface="Times New Roman"/>
              </a:rPr>
              <a:t>| </a:t>
            </a:r>
            <a:r>
              <a:rPr sz="1700" i="1" spc="120" dirty="0">
                <a:latin typeface="Times New Roman"/>
                <a:cs typeface="Times New Roman"/>
              </a:rPr>
              <a:t>A</a:t>
            </a:r>
            <a:r>
              <a:rPr sz="1500" i="1" spc="179" baseline="-25000" dirty="0">
                <a:latin typeface="Times New Roman"/>
                <a:cs typeface="Times New Roman"/>
              </a:rPr>
              <a:t>i</a:t>
            </a:r>
            <a:r>
              <a:rPr sz="1500" i="1" spc="172" baseline="-25000" dirty="0">
                <a:latin typeface="Times New Roman"/>
                <a:cs typeface="Times New Roman"/>
              </a:rPr>
              <a:t> </a:t>
            </a:r>
            <a:r>
              <a:rPr sz="2250" spc="-5" dirty="0">
                <a:latin typeface="Symbol"/>
                <a:cs typeface="Symbol"/>
              </a:rPr>
              <a:t></a:t>
            </a:r>
            <a:endParaRPr sz="2250">
              <a:latin typeface="Symbol"/>
              <a:cs typeface="Symbol"/>
            </a:endParaRPr>
          </a:p>
          <a:p>
            <a:pPr marL="38100">
              <a:lnSpc>
                <a:spcPct val="100000"/>
              </a:lnSpc>
              <a:spcBef>
                <a:spcPts val="2285"/>
              </a:spcBef>
            </a:pPr>
            <a:r>
              <a:rPr sz="1700" spc="110" dirty="0">
                <a:latin typeface="Times New Roman"/>
                <a:cs typeface="Times New Roman"/>
              </a:rPr>
              <a:t>| </a:t>
            </a:r>
            <a:r>
              <a:rPr sz="1700" i="1" spc="120" dirty="0">
                <a:latin typeface="Times New Roman"/>
                <a:cs typeface="Times New Roman"/>
              </a:rPr>
              <a:t>A</a:t>
            </a:r>
            <a:r>
              <a:rPr sz="1500" i="1" spc="179" baseline="-25000" dirty="0">
                <a:latin typeface="Times New Roman"/>
                <a:cs typeface="Times New Roman"/>
              </a:rPr>
              <a:t>i</a:t>
            </a:r>
            <a:r>
              <a:rPr sz="1500" i="1" spc="172" baseline="-25000" dirty="0">
                <a:latin typeface="Times New Roman"/>
                <a:cs typeface="Times New Roman"/>
              </a:rPr>
              <a:t> </a:t>
            </a:r>
            <a:r>
              <a:rPr sz="2250" spc="-5" dirty="0">
                <a:latin typeface="Symbol"/>
                <a:cs typeface="Symbol"/>
              </a:rPr>
              <a:t>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509181" y="2619282"/>
            <a:ext cx="154432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00" spc="110" dirty="0">
                <a:latin typeface="Times New Roman"/>
                <a:cs typeface="Times New Roman"/>
              </a:rPr>
              <a:t>|</a:t>
            </a:r>
            <a:r>
              <a:rPr sz="1700" spc="185" dirty="0">
                <a:latin typeface="Times New Roman"/>
                <a:cs typeface="Times New Roman"/>
              </a:rPr>
              <a:t> </a:t>
            </a:r>
            <a:r>
              <a:rPr sz="1700" i="1" spc="160" dirty="0">
                <a:latin typeface="Times New Roman"/>
                <a:cs typeface="Times New Roman"/>
              </a:rPr>
              <a:t>A</a:t>
            </a:r>
            <a:r>
              <a:rPr sz="1500" i="1" spc="127" baseline="-25000" dirty="0">
                <a:latin typeface="Times New Roman"/>
                <a:cs typeface="Times New Roman"/>
              </a:rPr>
              <a:t>i</a:t>
            </a:r>
            <a:r>
              <a:rPr sz="1500" i="1" baseline="-25000" dirty="0">
                <a:latin typeface="Times New Roman"/>
                <a:cs typeface="Times New Roman"/>
              </a:rPr>
              <a:t> </a:t>
            </a:r>
            <a:r>
              <a:rPr sz="1500" i="1" spc="-187" baseline="-25000" dirty="0">
                <a:latin typeface="Times New Roman"/>
                <a:cs typeface="Times New Roman"/>
              </a:rPr>
              <a:t> </a:t>
            </a:r>
            <a:r>
              <a:rPr sz="2250" spc="90" dirty="0">
                <a:latin typeface="Symbol"/>
                <a:cs typeface="Symbol"/>
              </a:rPr>
              <a:t></a:t>
            </a:r>
            <a:r>
              <a:rPr sz="1700" spc="-30" dirty="0">
                <a:latin typeface="Times New Roman"/>
                <a:cs typeface="Times New Roman"/>
              </a:rPr>
              <a:t>l</a:t>
            </a:r>
            <a:r>
              <a:rPr sz="1700" spc="175" dirty="0">
                <a:latin typeface="Times New Roman"/>
                <a:cs typeface="Times New Roman"/>
              </a:rPr>
              <a:t>o</a:t>
            </a:r>
            <a:r>
              <a:rPr sz="1700" spc="280" dirty="0">
                <a:latin typeface="Times New Roman"/>
                <a:cs typeface="Times New Roman"/>
              </a:rPr>
              <a:t>g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Times New Roman"/>
                <a:cs typeface="Times New Roman"/>
              </a:rPr>
              <a:t> </a:t>
            </a:r>
            <a:r>
              <a:rPr sz="1700" i="1" spc="350" dirty="0">
                <a:latin typeface="Times New Roman"/>
                <a:cs typeface="Times New Roman"/>
              </a:rPr>
              <a:t>p</a:t>
            </a:r>
            <a:r>
              <a:rPr sz="2250" spc="30" dirty="0">
                <a:latin typeface="Symbol"/>
                <a:cs typeface="Symbol"/>
              </a:rPr>
              <a:t></a:t>
            </a:r>
            <a:r>
              <a:rPr sz="1700" i="1" spc="370" dirty="0">
                <a:latin typeface="Times New Roman"/>
                <a:cs typeface="Times New Roman"/>
              </a:rPr>
              <a:t>D</a:t>
            </a:r>
            <a:r>
              <a:rPr sz="1500" i="1" spc="209" baseline="-25000" dirty="0">
                <a:latin typeface="Times New Roman"/>
                <a:cs typeface="Times New Roman"/>
              </a:rPr>
              <a:t>k</a:t>
            </a:r>
            <a:endParaRPr sz="1500" baseline="-250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2285"/>
              </a:spcBef>
            </a:pPr>
            <a:r>
              <a:rPr sz="1700" spc="110" dirty="0">
                <a:latin typeface="Times New Roman"/>
                <a:cs typeface="Times New Roman"/>
              </a:rPr>
              <a:t>|</a:t>
            </a:r>
            <a:r>
              <a:rPr sz="1700" spc="185" dirty="0">
                <a:latin typeface="Times New Roman"/>
                <a:cs typeface="Times New Roman"/>
              </a:rPr>
              <a:t> </a:t>
            </a:r>
            <a:r>
              <a:rPr sz="1700" i="1" spc="160" dirty="0">
                <a:latin typeface="Times New Roman"/>
                <a:cs typeface="Times New Roman"/>
              </a:rPr>
              <a:t>A</a:t>
            </a:r>
            <a:r>
              <a:rPr sz="1500" i="1" spc="127" baseline="-25000" dirty="0">
                <a:latin typeface="Times New Roman"/>
                <a:cs typeface="Times New Roman"/>
              </a:rPr>
              <a:t>i</a:t>
            </a:r>
            <a:r>
              <a:rPr sz="1500" i="1" baseline="-25000" dirty="0">
                <a:latin typeface="Times New Roman"/>
                <a:cs typeface="Times New Roman"/>
              </a:rPr>
              <a:t> </a:t>
            </a:r>
            <a:r>
              <a:rPr sz="1500" i="1" spc="-187" baseline="-25000" dirty="0">
                <a:latin typeface="Times New Roman"/>
                <a:cs typeface="Times New Roman"/>
              </a:rPr>
              <a:t> </a:t>
            </a:r>
            <a:r>
              <a:rPr sz="2250" spc="90" dirty="0">
                <a:latin typeface="Symbol"/>
                <a:cs typeface="Symbol"/>
              </a:rPr>
              <a:t></a:t>
            </a:r>
            <a:r>
              <a:rPr sz="1700" spc="-30" dirty="0">
                <a:latin typeface="Times New Roman"/>
                <a:cs typeface="Times New Roman"/>
              </a:rPr>
              <a:t>l</a:t>
            </a:r>
            <a:r>
              <a:rPr sz="1700" spc="175" dirty="0">
                <a:latin typeface="Times New Roman"/>
                <a:cs typeface="Times New Roman"/>
              </a:rPr>
              <a:t>o</a:t>
            </a:r>
            <a:r>
              <a:rPr sz="1700" spc="280" dirty="0">
                <a:latin typeface="Times New Roman"/>
                <a:cs typeface="Times New Roman"/>
              </a:rPr>
              <a:t>g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Times New Roman"/>
                <a:cs typeface="Times New Roman"/>
              </a:rPr>
              <a:t> </a:t>
            </a:r>
            <a:r>
              <a:rPr sz="1700" i="1" spc="350" dirty="0">
                <a:latin typeface="Times New Roman"/>
                <a:cs typeface="Times New Roman"/>
              </a:rPr>
              <a:t>p</a:t>
            </a:r>
            <a:r>
              <a:rPr sz="2250" spc="30" dirty="0">
                <a:latin typeface="Symbol"/>
                <a:cs typeface="Symbol"/>
              </a:rPr>
              <a:t></a:t>
            </a:r>
            <a:r>
              <a:rPr sz="1700" i="1" spc="370" dirty="0">
                <a:latin typeface="Times New Roman"/>
                <a:cs typeface="Times New Roman"/>
              </a:rPr>
              <a:t>D</a:t>
            </a:r>
            <a:r>
              <a:rPr sz="1500" i="1" spc="209" baseline="-25000" dirty="0">
                <a:latin typeface="Times New Roman"/>
                <a:cs typeface="Times New Roman"/>
              </a:rPr>
              <a:t>k</a:t>
            </a:r>
            <a:endParaRPr sz="1500" baseline="-25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25310" y="1885150"/>
            <a:ext cx="4142104" cy="6248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sz="1700" spc="310" dirty="0">
                <a:latin typeface="Symbol"/>
                <a:cs typeface="Symbol"/>
              </a:rPr>
              <a:t></a:t>
            </a:r>
            <a:r>
              <a:rPr sz="1700" spc="105" dirty="0">
                <a:latin typeface="Times New Roman"/>
                <a:cs typeface="Times New Roman"/>
              </a:rPr>
              <a:t> </a:t>
            </a:r>
            <a:r>
              <a:rPr sz="1700" spc="365" dirty="0">
                <a:latin typeface="Symbol"/>
                <a:cs typeface="Symbol"/>
              </a:rPr>
              <a:t></a:t>
            </a:r>
            <a:r>
              <a:rPr sz="3825" spc="907" baseline="-8714" dirty="0">
                <a:latin typeface="Symbol"/>
                <a:cs typeface="Symbol"/>
              </a:rPr>
              <a:t></a:t>
            </a:r>
            <a:r>
              <a:rPr sz="3825" spc="-60" baseline="-8714" dirty="0">
                <a:latin typeface="Times New Roman"/>
                <a:cs typeface="Times New Roman"/>
              </a:rPr>
              <a:t> </a:t>
            </a:r>
            <a:r>
              <a:rPr sz="1700" i="1" spc="345" dirty="0">
                <a:latin typeface="Times New Roman"/>
                <a:cs typeface="Times New Roman"/>
              </a:rPr>
              <a:t>p</a:t>
            </a:r>
            <a:r>
              <a:rPr sz="2250" spc="140" dirty="0">
                <a:latin typeface="Symbol"/>
                <a:cs typeface="Symbol"/>
              </a:rPr>
              <a:t></a:t>
            </a:r>
            <a:r>
              <a:rPr sz="1700" i="1" spc="160" dirty="0">
                <a:latin typeface="Times New Roman"/>
                <a:cs typeface="Times New Roman"/>
              </a:rPr>
              <a:t>A</a:t>
            </a:r>
            <a:r>
              <a:rPr sz="1500" i="1" spc="127" baseline="-25000" dirty="0">
                <a:latin typeface="Times New Roman"/>
                <a:cs typeface="Times New Roman"/>
              </a:rPr>
              <a:t>i</a:t>
            </a:r>
            <a:r>
              <a:rPr sz="1500" i="1" spc="179" baseline="-25000" dirty="0">
                <a:latin typeface="Times New Roman"/>
                <a:cs typeface="Times New Roman"/>
              </a:rPr>
              <a:t> </a:t>
            </a:r>
            <a:r>
              <a:rPr sz="2250" spc="165" dirty="0">
                <a:latin typeface="Symbol"/>
                <a:cs typeface="Symbol"/>
              </a:rPr>
              <a:t></a:t>
            </a:r>
            <a:r>
              <a:rPr sz="1700" i="1" spc="345" dirty="0">
                <a:latin typeface="Times New Roman"/>
                <a:cs typeface="Times New Roman"/>
              </a:rPr>
              <a:t>p</a:t>
            </a:r>
            <a:r>
              <a:rPr sz="2250" spc="30" dirty="0">
                <a:latin typeface="Symbol"/>
                <a:cs typeface="Symbol"/>
              </a:rPr>
              <a:t></a:t>
            </a:r>
            <a:r>
              <a:rPr sz="1700" i="1" spc="370" dirty="0">
                <a:latin typeface="Times New Roman"/>
                <a:cs typeface="Times New Roman"/>
              </a:rPr>
              <a:t>D</a:t>
            </a:r>
            <a:r>
              <a:rPr sz="1500" i="1" spc="209" baseline="-25000" dirty="0">
                <a:latin typeface="Times New Roman"/>
                <a:cs typeface="Times New Roman"/>
              </a:rPr>
              <a:t>k</a:t>
            </a:r>
            <a:r>
              <a:rPr sz="1500" i="1" baseline="-25000" dirty="0">
                <a:latin typeface="Times New Roman"/>
                <a:cs typeface="Times New Roman"/>
              </a:rPr>
              <a:t>  </a:t>
            </a:r>
            <a:r>
              <a:rPr sz="1500" i="1" spc="-30" baseline="-25000" dirty="0">
                <a:latin typeface="Times New Roman"/>
                <a:cs typeface="Times New Roman"/>
              </a:rPr>
              <a:t> </a:t>
            </a:r>
            <a:r>
              <a:rPr sz="1700" spc="110" dirty="0">
                <a:latin typeface="Times New Roman"/>
                <a:cs typeface="Times New Roman"/>
              </a:rPr>
              <a:t>|</a:t>
            </a:r>
            <a:r>
              <a:rPr sz="1700" spc="185" dirty="0">
                <a:latin typeface="Times New Roman"/>
                <a:cs typeface="Times New Roman"/>
              </a:rPr>
              <a:t> </a:t>
            </a:r>
            <a:r>
              <a:rPr sz="1700" i="1" spc="160" dirty="0">
                <a:latin typeface="Times New Roman"/>
                <a:cs typeface="Times New Roman"/>
              </a:rPr>
              <a:t>A</a:t>
            </a:r>
            <a:r>
              <a:rPr sz="1500" i="1" spc="127" baseline="-25000" dirty="0">
                <a:latin typeface="Times New Roman"/>
                <a:cs typeface="Times New Roman"/>
              </a:rPr>
              <a:t>i</a:t>
            </a:r>
            <a:r>
              <a:rPr sz="1500" i="1" spc="179" baseline="-25000" dirty="0">
                <a:latin typeface="Times New Roman"/>
                <a:cs typeface="Times New Roman"/>
              </a:rPr>
              <a:t> </a:t>
            </a:r>
            <a:r>
              <a:rPr sz="2250" spc="90" dirty="0">
                <a:latin typeface="Symbol"/>
                <a:cs typeface="Symbol"/>
              </a:rPr>
              <a:t></a:t>
            </a:r>
            <a:r>
              <a:rPr sz="1700" spc="-30" dirty="0">
                <a:latin typeface="Times New Roman"/>
                <a:cs typeface="Times New Roman"/>
              </a:rPr>
              <a:t>l</a:t>
            </a:r>
            <a:r>
              <a:rPr sz="1700" spc="175" dirty="0">
                <a:latin typeface="Times New Roman"/>
                <a:cs typeface="Times New Roman"/>
              </a:rPr>
              <a:t>o</a:t>
            </a:r>
            <a:r>
              <a:rPr sz="1700" spc="280" dirty="0">
                <a:latin typeface="Times New Roman"/>
                <a:cs typeface="Times New Roman"/>
              </a:rPr>
              <a:t>g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Times New Roman"/>
                <a:cs typeface="Times New Roman"/>
              </a:rPr>
              <a:t> </a:t>
            </a:r>
            <a:r>
              <a:rPr sz="1700" i="1" spc="350" dirty="0">
                <a:latin typeface="Times New Roman"/>
                <a:cs typeface="Times New Roman"/>
              </a:rPr>
              <a:t>p</a:t>
            </a:r>
            <a:r>
              <a:rPr sz="2250" spc="30" dirty="0">
                <a:latin typeface="Symbol"/>
                <a:cs typeface="Symbol"/>
              </a:rPr>
              <a:t></a:t>
            </a:r>
            <a:r>
              <a:rPr sz="1700" i="1" spc="370" dirty="0">
                <a:latin typeface="Times New Roman"/>
                <a:cs typeface="Times New Roman"/>
              </a:rPr>
              <a:t>D</a:t>
            </a:r>
            <a:r>
              <a:rPr sz="1500" i="1" spc="209" baseline="-25000" dirty="0">
                <a:latin typeface="Times New Roman"/>
                <a:cs typeface="Times New Roman"/>
              </a:rPr>
              <a:t>k</a:t>
            </a:r>
            <a:r>
              <a:rPr sz="1500" i="1" baseline="-25000" dirty="0">
                <a:latin typeface="Times New Roman"/>
                <a:cs typeface="Times New Roman"/>
              </a:rPr>
              <a:t>  </a:t>
            </a:r>
            <a:r>
              <a:rPr sz="1500" i="1" spc="-37" baseline="-25000" dirty="0">
                <a:latin typeface="Times New Roman"/>
                <a:cs typeface="Times New Roman"/>
              </a:rPr>
              <a:t> </a:t>
            </a:r>
            <a:r>
              <a:rPr sz="1700" spc="110" dirty="0">
                <a:latin typeface="Times New Roman"/>
                <a:cs typeface="Times New Roman"/>
              </a:rPr>
              <a:t>|</a:t>
            </a:r>
            <a:r>
              <a:rPr sz="1700" spc="190" dirty="0">
                <a:latin typeface="Times New Roman"/>
                <a:cs typeface="Times New Roman"/>
              </a:rPr>
              <a:t> </a:t>
            </a:r>
            <a:r>
              <a:rPr sz="1700" i="1" spc="155" dirty="0">
                <a:latin typeface="Times New Roman"/>
                <a:cs typeface="Times New Roman"/>
              </a:rPr>
              <a:t>A</a:t>
            </a:r>
            <a:r>
              <a:rPr sz="1500" i="1" spc="127" baseline="-25000" dirty="0">
                <a:latin typeface="Times New Roman"/>
                <a:cs typeface="Times New Roman"/>
              </a:rPr>
              <a:t>i</a:t>
            </a:r>
            <a:r>
              <a:rPr sz="1500" i="1" baseline="-25000" dirty="0">
                <a:latin typeface="Times New Roman"/>
                <a:cs typeface="Times New Roman"/>
              </a:rPr>
              <a:t> </a:t>
            </a:r>
            <a:r>
              <a:rPr sz="1500" i="1" spc="-187" baseline="-25000" dirty="0">
                <a:latin typeface="Times New Roman"/>
                <a:cs typeface="Times New Roman"/>
              </a:rPr>
              <a:t> </a:t>
            </a:r>
            <a:r>
              <a:rPr sz="2250" spc="-5" dirty="0">
                <a:latin typeface="Symbol"/>
                <a:cs typeface="Symbol"/>
              </a:rPr>
              <a:t></a:t>
            </a:r>
            <a:endParaRPr sz="2250">
              <a:latin typeface="Symbol"/>
              <a:cs typeface="Symbol"/>
            </a:endParaRPr>
          </a:p>
          <a:p>
            <a:pPr marL="481965">
              <a:lnSpc>
                <a:spcPct val="100000"/>
              </a:lnSpc>
              <a:spcBef>
                <a:spcPts val="120"/>
              </a:spcBef>
            </a:pPr>
            <a:r>
              <a:rPr sz="1000" i="1" spc="155" dirty="0">
                <a:latin typeface="Times New Roman"/>
                <a:cs typeface="Times New Roman"/>
              </a:rPr>
              <a:t>i</a:t>
            </a:r>
            <a:r>
              <a:rPr sz="1000" spc="155" dirty="0">
                <a:latin typeface="Times New Roman"/>
                <a:cs typeface="Times New Roman"/>
              </a:rPr>
              <a:t>,</a:t>
            </a:r>
            <a:r>
              <a:rPr sz="1000" i="1" spc="155" dirty="0">
                <a:latin typeface="Times New Roman"/>
                <a:cs typeface="Times New Roman"/>
              </a:rPr>
              <a:t>k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003067" y="1301321"/>
            <a:ext cx="554355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00" spc="110" dirty="0">
                <a:latin typeface="Times New Roman"/>
                <a:cs typeface="Times New Roman"/>
              </a:rPr>
              <a:t>| </a:t>
            </a:r>
            <a:r>
              <a:rPr sz="1700" i="1" spc="125" dirty="0">
                <a:latin typeface="Times New Roman"/>
                <a:cs typeface="Times New Roman"/>
              </a:rPr>
              <a:t>A</a:t>
            </a:r>
            <a:r>
              <a:rPr sz="1500" i="1" spc="187" baseline="-25000" dirty="0">
                <a:latin typeface="Times New Roman"/>
                <a:cs typeface="Times New Roman"/>
              </a:rPr>
              <a:t>i </a:t>
            </a:r>
            <a:r>
              <a:rPr sz="2250" spc="-5" dirty="0">
                <a:latin typeface="Symbol"/>
                <a:cs typeface="Symbol"/>
              </a:rPr>
              <a:t>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34080" y="1262701"/>
            <a:ext cx="3952875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00" i="1" spc="409" dirty="0">
                <a:latin typeface="Times New Roman"/>
                <a:cs typeface="Times New Roman"/>
              </a:rPr>
              <a:t>H</a:t>
            </a:r>
            <a:r>
              <a:rPr sz="1700" i="1" spc="-114" dirty="0">
                <a:latin typeface="Times New Roman"/>
                <a:cs typeface="Times New Roman"/>
              </a:rPr>
              <a:t> </a:t>
            </a:r>
            <a:r>
              <a:rPr sz="2250" spc="30" dirty="0">
                <a:latin typeface="Symbol"/>
                <a:cs typeface="Symbol"/>
              </a:rPr>
              <a:t></a:t>
            </a:r>
            <a:r>
              <a:rPr sz="1700" i="1" spc="409" dirty="0">
                <a:latin typeface="Times New Roman"/>
                <a:cs typeface="Times New Roman"/>
              </a:rPr>
              <a:t>D</a:t>
            </a:r>
            <a:r>
              <a:rPr sz="1700" i="1" dirty="0">
                <a:latin typeface="Times New Roman"/>
                <a:cs typeface="Times New Roman"/>
              </a:rPr>
              <a:t> </a:t>
            </a:r>
            <a:r>
              <a:rPr sz="1700" spc="110" dirty="0">
                <a:latin typeface="Times New Roman"/>
                <a:cs typeface="Times New Roman"/>
              </a:rPr>
              <a:t>|</a:t>
            </a:r>
            <a:r>
              <a:rPr sz="1700" spc="185" dirty="0">
                <a:latin typeface="Times New Roman"/>
                <a:cs typeface="Times New Roman"/>
              </a:rPr>
              <a:t> </a:t>
            </a:r>
            <a:r>
              <a:rPr sz="1700" i="1" spc="380" dirty="0">
                <a:latin typeface="Times New Roman"/>
                <a:cs typeface="Times New Roman"/>
              </a:rPr>
              <a:t>A</a:t>
            </a:r>
            <a:r>
              <a:rPr sz="2250" spc="-5" dirty="0">
                <a:latin typeface="Symbol"/>
                <a:cs typeface="Symbol"/>
              </a:rPr>
              <a:t></a:t>
            </a:r>
            <a:r>
              <a:rPr sz="2250" spc="-220" dirty="0">
                <a:latin typeface="Times New Roman"/>
                <a:cs typeface="Times New Roman"/>
              </a:rPr>
              <a:t> </a:t>
            </a:r>
            <a:r>
              <a:rPr sz="1700" spc="310" dirty="0">
                <a:latin typeface="Symbol"/>
                <a:cs typeface="Symbol"/>
              </a:rPr>
              <a:t></a:t>
            </a:r>
            <a:r>
              <a:rPr sz="1700" spc="110" dirty="0">
                <a:latin typeface="Times New Roman"/>
                <a:cs typeface="Times New Roman"/>
              </a:rPr>
              <a:t> </a:t>
            </a:r>
            <a:r>
              <a:rPr sz="1700" spc="360" dirty="0">
                <a:latin typeface="Symbol"/>
                <a:cs typeface="Symbol"/>
              </a:rPr>
              <a:t></a:t>
            </a:r>
            <a:r>
              <a:rPr sz="3825" spc="907" baseline="-8714" dirty="0">
                <a:latin typeface="Symbol"/>
                <a:cs typeface="Symbol"/>
              </a:rPr>
              <a:t></a:t>
            </a:r>
            <a:r>
              <a:rPr sz="3825" spc="-60" baseline="-8714" dirty="0">
                <a:latin typeface="Times New Roman"/>
                <a:cs typeface="Times New Roman"/>
              </a:rPr>
              <a:t> </a:t>
            </a:r>
            <a:r>
              <a:rPr sz="1700" i="1" spc="345" dirty="0">
                <a:latin typeface="Times New Roman"/>
                <a:cs typeface="Times New Roman"/>
              </a:rPr>
              <a:t>p</a:t>
            </a:r>
            <a:r>
              <a:rPr sz="2250" spc="35" dirty="0">
                <a:latin typeface="Symbol"/>
                <a:cs typeface="Symbol"/>
              </a:rPr>
              <a:t></a:t>
            </a:r>
            <a:r>
              <a:rPr sz="1700" i="1" spc="365" dirty="0">
                <a:latin typeface="Times New Roman"/>
                <a:cs typeface="Times New Roman"/>
              </a:rPr>
              <a:t>D</a:t>
            </a:r>
            <a:r>
              <a:rPr sz="1500" i="1" spc="209" baseline="-25000" dirty="0">
                <a:latin typeface="Times New Roman"/>
                <a:cs typeface="Times New Roman"/>
              </a:rPr>
              <a:t>k</a:t>
            </a:r>
            <a:r>
              <a:rPr sz="1500" i="1" spc="135" baseline="-25000" dirty="0">
                <a:latin typeface="Times New Roman"/>
                <a:cs typeface="Times New Roman"/>
              </a:rPr>
              <a:t> </a:t>
            </a:r>
            <a:r>
              <a:rPr sz="1700" spc="140" dirty="0">
                <a:latin typeface="Times New Roman"/>
                <a:cs typeface="Times New Roman"/>
              </a:rPr>
              <a:t>,</a:t>
            </a:r>
            <a:r>
              <a:rPr sz="1700" spc="35" dirty="0">
                <a:latin typeface="Times New Roman"/>
                <a:cs typeface="Times New Roman"/>
              </a:rPr>
              <a:t> </a:t>
            </a:r>
            <a:r>
              <a:rPr sz="1700" i="1" spc="160" dirty="0">
                <a:latin typeface="Times New Roman"/>
                <a:cs typeface="Times New Roman"/>
              </a:rPr>
              <a:t>A</a:t>
            </a:r>
            <a:r>
              <a:rPr sz="1500" i="1" spc="127" baseline="-25000" dirty="0">
                <a:latin typeface="Times New Roman"/>
                <a:cs typeface="Times New Roman"/>
              </a:rPr>
              <a:t>i</a:t>
            </a:r>
            <a:r>
              <a:rPr sz="1500" i="1" spc="179" baseline="-25000" dirty="0">
                <a:latin typeface="Times New Roman"/>
                <a:cs typeface="Times New Roman"/>
              </a:rPr>
              <a:t> </a:t>
            </a:r>
            <a:r>
              <a:rPr sz="2250" spc="90" dirty="0">
                <a:latin typeface="Symbol"/>
                <a:cs typeface="Symbol"/>
              </a:rPr>
              <a:t></a:t>
            </a:r>
            <a:r>
              <a:rPr sz="1700" spc="-30" dirty="0">
                <a:latin typeface="Times New Roman"/>
                <a:cs typeface="Times New Roman"/>
              </a:rPr>
              <a:t>l</a:t>
            </a:r>
            <a:r>
              <a:rPr sz="1700" spc="175" dirty="0">
                <a:latin typeface="Times New Roman"/>
                <a:cs typeface="Times New Roman"/>
              </a:rPr>
              <a:t>o</a:t>
            </a:r>
            <a:r>
              <a:rPr sz="1700" spc="280" dirty="0">
                <a:latin typeface="Times New Roman"/>
                <a:cs typeface="Times New Roman"/>
              </a:rPr>
              <a:t>g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65" dirty="0">
                <a:latin typeface="Times New Roman"/>
                <a:cs typeface="Times New Roman"/>
              </a:rPr>
              <a:t> </a:t>
            </a:r>
            <a:r>
              <a:rPr sz="1700" i="1" spc="345" dirty="0">
                <a:latin typeface="Times New Roman"/>
                <a:cs typeface="Times New Roman"/>
              </a:rPr>
              <a:t>p</a:t>
            </a:r>
            <a:r>
              <a:rPr sz="2250" spc="30" dirty="0">
                <a:latin typeface="Symbol"/>
                <a:cs typeface="Symbol"/>
              </a:rPr>
              <a:t></a:t>
            </a:r>
            <a:r>
              <a:rPr sz="1700" i="1" spc="370" dirty="0">
                <a:latin typeface="Times New Roman"/>
                <a:cs typeface="Times New Roman"/>
              </a:rPr>
              <a:t>D</a:t>
            </a:r>
            <a:r>
              <a:rPr sz="1500" i="1" spc="209" baseline="-25000" dirty="0">
                <a:latin typeface="Times New Roman"/>
                <a:cs typeface="Times New Roman"/>
              </a:rPr>
              <a:t>k</a:t>
            </a:r>
            <a:endParaRPr sz="1500" baseline="-25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85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随机森林</a:t>
            </a:r>
          </a:p>
        </p:txBody>
      </p:sp>
      <p:sp>
        <p:nvSpPr>
          <p:cNvPr id="3" name="object 3"/>
          <p:cNvSpPr/>
          <p:nvPr/>
        </p:nvSpPr>
        <p:spPr>
          <a:xfrm>
            <a:off x="467868" y="1274063"/>
            <a:ext cx="8059415" cy="331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其他目标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4842" y="683238"/>
            <a:ext cx="6294755" cy="1306830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349885" indent="-325120">
              <a:lnSpc>
                <a:spcPct val="100000"/>
              </a:lnSpc>
              <a:spcBef>
                <a:spcPts val="1785"/>
              </a:spcBef>
              <a:buClr>
                <a:srgbClr val="6FAC46"/>
              </a:buClr>
              <a:buFont typeface="Wingdings"/>
              <a:buChar char=""/>
              <a:tabLst>
                <a:tab pos="3505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信息增益率</a:t>
            </a:r>
            <a:r>
              <a:rPr sz="2800" spc="-25" dirty="0">
                <a:solidFill>
                  <a:srgbClr val="171717"/>
                </a:solidFill>
                <a:latin typeface="Microsoft YaHei"/>
                <a:cs typeface="Microsoft YaHei"/>
              </a:rPr>
              <a:t>：g</a:t>
            </a:r>
            <a:r>
              <a:rPr sz="2775" spc="-37" baseline="-21021" dirty="0">
                <a:solidFill>
                  <a:srgbClr val="171717"/>
                </a:solidFill>
                <a:latin typeface="Microsoft YaHei"/>
                <a:cs typeface="Microsoft YaHei"/>
              </a:rPr>
              <a:t>r</a:t>
            </a:r>
            <a:r>
              <a:rPr sz="2800" spc="-25" dirty="0">
                <a:solidFill>
                  <a:srgbClr val="171717"/>
                </a:solidFill>
                <a:latin typeface="Microsoft YaHei"/>
                <a:cs typeface="Microsoft YaHei"/>
              </a:rPr>
              <a:t>(D,A)</a:t>
            </a:r>
            <a:r>
              <a:rPr sz="2800" spc="1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=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800" spc="-35" dirty="0">
                <a:solidFill>
                  <a:srgbClr val="171717"/>
                </a:solidFill>
                <a:latin typeface="Microsoft YaHei"/>
                <a:cs typeface="Microsoft YaHei"/>
              </a:rPr>
              <a:t>g(D,A)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/</a:t>
            </a:r>
            <a:r>
              <a:rPr sz="2800" spc="-1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H(A)</a:t>
            </a:r>
            <a:endParaRPr sz="2800">
              <a:latin typeface="Microsoft YaHei"/>
              <a:cs typeface="Microsoft YaHei"/>
            </a:endParaRPr>
          </a:p>
          <a:p>
            <a:pPr marL="349885" indent="-325120">
              <a:lnSpc>
                <a:spcPct val="100000"/>
              </a:lnSpc>
              <a:spcBef>
                <a:spcPts val="1685"/>
              </a:spcBef>
              <a:buClr>
                <a:srgbClr val="6FAC46"/>
              </a:buClr>
              <a:buFont typeface="Wingdings"/>
              <a:buChar char=""/>
              <a:tabLst>
                <a:tab pos="3505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Gini系数：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39021" y="3092083"/>
            <a:ext cx="0" cy="316230"/>
          </a:xfrm>
          <a:custGeom>
            <a:avLst/>
            <a:gdLst/>
            <a:ahLst/>
            <a:cxnLst/>
            <a:rect l="l" t="t" r="r" b="b"/>
            <a:pathLst>
              <a:path h="316229">
                <a:moveTo>
                  <a:pt x="0" y="0"/>
                </a:moveTo>
                <a:lnTo>
                  <a:pt x="0" y="315625"/>
                </a:lnTo>
              </a:path>
            </a:pathLst>
          </a:custGeom>
          <a:ln w="148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73995" y="3092083"/>
            <a:ext cx="0" cy="316230"/>
          </a:xfrm>
          <a:custGeom>
            <a:avLst/>
            <a:gdLst/>
            <a:ahLst/>
            <a:cxnLst/>
            <a:rect l="l" t="t" r="r" b="b"/>
            <a:pathLst>
              <a:path h="316229">
                <a:moveTo>
                  <a:pt x="0" y="0"/>
                </a:moveTo>
                <a:lnTo>
                  <a:pt x="0" y="315625"/>
                </a:lnTo>
              </a:path>
            </a:pathLst>
          </a:custGeom>
          <a:ln w="148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91437" y="3488869"/>
            <a:ext cx="0" cy="316230"/>
          </a:xfrm>
          <a:custGeom>
            <a:avLst/>
            <a:gdLst/>
            <a:ahLst/>
            <a:cxnLst/>
            <a:rect l="l" t="t" r="r" b="b"/>
            <a:pathLst>
              <a:path h="316229">
                <a:moveTo>
                  <a:pt x="0" y="0"/>
                </a:moveTo>
                <a:lnTo>
                  <a:pt x="0" y="315636"/>
                </a:lnTo>
              </a:path>
            </a:pathLst>
          </a:custGeom>
          <a:ln w="148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22278" y="3488869"/>
            <a:ext cx="0" cy="316230"/>
          </a:xfrm>
          <a:custGeom>
            <a:avLst/>
            <a:gdLst/>
            <a:ahLst/>
            <a:cxnLst/>
            <a:rect l="l" t="t" r="r" b="b"/>
            <a:pathLst>
              <a:path h="316229">
                <a:moveTo>
                  <a:pt x="0" y="0"/>
                </a:moveTo>
                <a:lnTo>
                  <a:pt x="0" y="315636"/>
                </a:lnTo>
              </a:path>
            </a:pathLst>
          </a:custGeom>
          <a:ln w="148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02193" y="3440591"/>
            <a:ext cx="516890" cy="0"/>
          </a:xfrm>
          <a:custGeom>
            <a:avLst/>
            <a:gdLst/>
            <a:ahLst/>
            <a:cxnLst/>
            <a:rect l="l" t="t" r="r" b="b"/>
            <a:pathLst>
              <a:path w="516889">
                <a:moveTo>
                  <a:pt x="0" y="0"/>
                </a:moveTo>
                <a:lnTo>
                  <a:pt x="516439" y="0"/>
                </a:lnTo>
              </a:path>
            </a:pathLst>
          </a:custGeom>
          <a:ln w="111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01436" y="2952883"/>
            <a:ext cx="128270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spc="204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3639" y="2331692"/>
            <a:ext cx="128270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spc="204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49840" y="3190747"/>
            <a:ext cx="160655" cy="341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50" spc="275" dirty="0">
                <a:latin typeface="Symbol"/>
                <a:cs typeface="Symbol"/>
              </a:rPr>
              <a:t>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49840" y="3530253"/>
            <a:ext cx="160655" cy="341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50" spc="275" dirty="0">
                <a:latin typeface="Symbol"/>
                <a:cs typeface="Symbol"/>
              </a:rPr>
              <a:t>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08120" y="3530253"/>
            <a:ext cx="160655" cy="341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50" spc="275" dirty="0">
                <a:latin typeface="Symbol"/>
                <a:cs typeface="Symbol"/>
              </a:rPr>
              <a:t>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78300" y="3098699"/>
            <a:ext cx="1316355" cy="499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050" spc="395" dirty="0">
                <a:latin typeface="Symbol"/>
                <a:cs typeface="Symbol"/>
              </a:rPr>
              <a:t></a:t>
            </a:r>
            <a:r>
              <a:rPr sz="2050" spc="-200" dirty="0">
                <a:latin typeface="Times New Roman"/>
                <a:cs typeface="Times New Roman"/>
              </a:rPr>
              <a:t> </a:t>
            </a:r>
            <a:r>
              <a:rPr sz="2050" spc="360" dirty="0">
                <a:latin typeface="Times New Roman"/>
                <a:cs typeface="Times New Roman"/>
              </a:rPr>
              <a:t>1</a:t>
            </a:r>
            <a:r>
              <a:rPr sz="2050" spc="-310" dirty="0">
                <a:latin typeface="Times New Roman"/>
                <a:cs typeface="Times New Roman"/>
              </a:rPr>
              <a:t> </a:t>
            </a:r>
            <a:r>
              <a:rPr sz="2050" spc="395" dirty="0">
                <a:latin typeface="Symbol"/>
                <a:cs typeface="Symbol"/>
              </a:rPr>
              <a:t></a:t>
            </a:r>
            <a:r>
              <a:rPr sz="2050" spc="-90" dirty="0">
                <a:latin typeface="Times New Roman"/>
                <a:cs typeface="Times New Roman"/>
              </a:rPr>
              <a:t> </a:t>
            </a:r>
            <a:r>
              <a:rPr sz="4650" spc="982" baseline="-8960" dirty="0">
                <a:latin typeface="Symbol"/>
                <a:cs typeface="Symbol"/>
              </a:rPr>
              <a:t></a:t>
            </a:r>
            <a:r>
              <a:rPr sz="3075" spc="982" baseline="8130" dirty="0">
                <a:latin typeface="Symbol"/>
                <a:cs typeface="Symbol"/>
              </a:rPr>
              <a:t></a:t>
            </a:r>
            <a:endParaRPr sz="3075" baseline="8130" dirty="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07055" y="3072783"/>
            <a:ext cx="162560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i="1" spc="275" dirty="0">
                <a:latin typeface="Times New Roman"/>
                <a:cs typeface="Times New Roman"/>
              </a:rPr>
              <a:t>K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30544" y="3592109"/>
            <a:ext cx="348615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i="1" spc="185" dirty="0">
                <a:latin typeface="Times New Roman"/>
                <a:cs typeface="Times New Roman"/>
              </a:rPr>
              <a:t>k</a:t>
            </a:r>
            <a:r>
              <a:rPr sz="1200" i="1" spc="-155" dirty="0">
                <a:latin typeface="Times New Roman"/>
                <a:cs typeface="Times New Roman"/>
              </a:rPr>
              <a:t> </a:t>
            </a:r>
            <a:r>
              <a:rPr sz="1200" spc="175" dirty="0">
                <a:latin typeface="Symbol"/>
                <a:cs typeface="Symbol"/>
              </a:rPr>
              <a:t></a:t>
            </a:r>
            <a:r>
              <a:rPr sz="1200" spc="17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24801" y="2274336"/>
            <a:ext cx="3335654" cy="499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582545" algn="l"/>
                <a:tab pos="3231515" algn="l"/>
              </a:tabLst>
            </a:pPr>
            <a:r>
              <a:rPr sz="3100" spc="755" dirty="0">
                <a:latin typeface="Symbol"/>
                <a:cs typeface="Symbol"/>
              </a:rPr>
              <a:t></a:t>
            </a:r>
            <a:r>
              <a:rPr sz="3100" spc="755" dirty="0">
                <a:latin typeface="Times New Roman"/>
                <a:cs typeface="Times New Roman"/>
              </a:rPr>
              <a:t>	</a:t>
            </a:r>
            <a:r>
              <a:rPr sz="3100" spc="755" dirty="0">
                <a:latin typeface="Symbol"/>
                <a:cs typeface="Symbol"/>
              </a:rPr>
              <a:t></a:t>
            </a:r>
            <a:r>
              <a:rPr sz="3100" spc="755" dirty="0">
                <a:latin typeface="Times New Roman"/>
                <a:cs typeface="Times New Roman"/>
              </a:rPr>
              <a:t>	</a:t>
            </a:r>
            <a:r>
              <a:rPr sz="1200" i="1" spc="185" dirty="0">
                <a:latin typeface="Times New Roman"/>
                <a:cs typeface="Times New Roman"/>
              </a:rPr>
              <a:t>k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36713" y="2182111"/>
            <a:ext cx="2733040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582545" algn="l"/>
              </a:tabLst>
            </a:pPr>
            <a:r>
              <a:rPr sz="1200" i="1" spc="275" dirty="0">
                <a:latin typeface="Times New Roman"/>
                <a:cs typeface="Times New Roman"/>
              </a:rPr>
              <a:t>K	K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60201" y="2701976"/>
            <a:ext cx="2919095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582545" algn="l"/>
              </a:tabLst>
            </a:pPr>
            <a:r>
              <a:rPr sz="1200" i="1" spc="185" dirty="0">
                <a:latin typeface="Times New Roman"/>
                <a:cs typeface="Times New Roman"/>
              </a:rPr>
              <a:t>k</a:t>
            </a:r>
            <a:r>
              <a:rPr sz="1200" i="1" spc="-85" dirty="0">
                <a:latin typeface="Times New Roman"/>
                <a:cs typeface="Times New Roman"/>
              </a:rPr>
              <a:t> </a:t>
            </a:r>
            <a:r>
              <a:rPr sz="1200" spc="170" dirty="0">
                <a:latin typeface="Symbol"/>
                <a:cs typeface="Symbol"/>
              </a:rPr>
              <a:t></a:t>
            </a:r>
            <a:r>
              <a:rPr sz="1200" spc="170" dirty="0">
                <a:latin typeface="Times New Roman"/>
                <a:cs typeface="Times New Roman"/>
              </a:rPr>
              <a:t>1	</a:t>
            </a:r>
            <a:r>
              <a:rPr sz="1200" i="1" spc="185" dirty="0">
                <a:latin typeface="Times New Roman"/>
                <a:cs typeface="Times New Roman"/>
              </a:rPr>
              <a:t>k</a:t>
            </a:r>
            <a:r>
              <a:rPr sz="1200" i="1" spc="-150" dirty="0">
                <a:latin typeface="Times New Roman"/>
                <a:cs typeface="Times New Roman"/>
              </a:rPr>
              <a:t> </a:t>
            </a:r>
            <a:r>
              <a:rPr sz="1200" spc="175" dirty="0">
                <a:latin typeface="Symbol"/>
                <a:cs typeface="Symbol"/>
              </a:rPr>
              <a:t></a:t>
            </a:r>
            <a:r>
              <a:rPr sz="1200" spc="17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73693" y="2515767"/>
            <a:ext cx="1017905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913765" algn="l"/>
              </a:tabLst>
            </a:pPr>
            <a:r>
              <a:rPr sz="1200" i="1" spc="185" dirty="0">
                <a:latin typeface="Times New Roman"/>
                <a:cs typeface="Times New Roman"/>
              </a:rPr>
              <a:t>k	k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2720" y="3361038"/>
            <a:ext cx="965835" cy="341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355600" algn="l"/>
                <a:tab pos="779145" algn="l"/>
              </a:tabLst>
            </a:pPr>
            <a:r>
              <a:rPr sz="2050" spc="275" dirty="0">
                <a:latin typeface="Symbol"/>
                <a:cs typeface="Symbol"/>
              </a:rPr>
              <a:t></a:t>
            </a:r>
            <a:r>
              <a:rPr sz="2050" spc="275" dirty="0">
                <a:latin typeface="Times New Roman"/>
                <a:cs typeface="Times New Roman"/>
              </a:rPr>
              <a:t>	</a:t>
            </a:r>
            <a:r>
              <a:rPr sz="3075" i="1" spc="780" baseline="-16260" dirty="0">
                <a:latin typeface="Times New Roman"/>
                <a:cs typeface="Times New Roman"/>
              </a:rPr>
              <a:t>D	</a:t>
            </a:r>
            <a:r>
              <a:rPr sz="2050" spc="275" dirty="0">
                <a:latin typeface="Symbol"/>
                <a:cs typeface="Symbol"/>
              </a:rPr>
              <a:t>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70020" y="3022046"/>
            <a:ext cx="965835" cy="341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791845" algn="l"/>
              </a:tabLst>
            </a:pPr>
            <a:r>
              <a:rPr sz="2050" spc="275" dirty="0">
                <a:latin typeface="Symbol"/>
                <a:cs typeface="Symbol"/>
              </a:rPr>
              <a:t></a:t>
            </a:r>
            <a:r>
              <a:rPr sz="2050" spc="345" dirty="0">
                <a:latin typeface="Times New Roman"/>
                <a:cs typeface="Times New Roman"/>
              </a:rPr>
              <a:t> </a:t>
            </a:r>
            <a:r>
              <a:rPr sz="3075" i="1" spc="540" baseline="-4065" dirty="0">
                <a:latin typeface="Times New Roman"/>
                <a:cs typeface="Times New Roman"/>
              </a:rPr>
              <a:t>C</a:t>
            </a:r>
            <a:r>
              <a:rPr sz="1800" i="1" spc="540" baseline="-30092" dirty="0">
                <a:latin typeface="Times New Roman"/>
                <a:cs typeface="Times New Roman"/>
              </a:rPr>
              <a:t>k	</a:t>
            </a:r>
            <a:r>
              <a:rPr sz="2050" spc="275" dirty="0">
                <a:latin typeface="Symbol"/>
                <a:cs typeface="Symbol"/>
              </a:rPr>
              <a:t>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93049" y="2256218"/>
            <a:ext cx="2771775" cy="44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40995" algn="l"/>
                <a:tab pos="1254125" algn="l"/>
                <a:tab pos="2582545" algn="l"/>
              </a:tabLst>
            </a:pPr>
            <a:r>
              <a:rPr sz="2050" i="1" spc="360" dirty="0">
                <a:latin typeface="Times New Roman"/>
                <a:cs typeface="Times New Roman"/>
              </a:rPr>
              <a:t>p	</a:t>
            </a:r>
            <a:r>
              <a:rPr sz="2700" spc="-340" dirty="0">
                <a:latin typeface="Symbol"/>
                <a:cs typeface="Symbol"/>
              </a:rPr>
              <a:t></a:t>
            </a:r>
            <a:r>
              <a:rPr sz="2050" spc="570" dirty="0">
                <a:latin typeface="Times New Roman"/>
                <a:cs typeface="Times New Roman"/>
              </a:rPr>
              <a:t>1</a:t>
            </a:r>
            <a:r>
              <a:rPr sz="2050" spc="395" dirty="0">
                <a:latin typeface="Symbol"/>
                <a:cs typeface="Symbol"/>
              </a:rPr>
              <a:t></a:t>
            </a:r>
            <a:r>
              <a:rPr sz="2050" dirty="0">
                <a:latin typeface="Times New Roman"/>
                <a:cs typeface="Times New Roman"/>
              </a:rPr>
              <a:t> </a:t>
            </a:r>
            <a:r>
              <a:rPr sz="2050" spc="-204" dirty="0">
                <a:latin typeface="Times New Roman"/>
                <a:cs typeface="Times New Roman"/>
              </a:rPr>
              <a:t> </a:t>
            </a:r>
            <a:r>
              <a:rPr sz="2050" i="1" spc="360" dirty="0">
                <a:latin typeface="Times New Roman"/>
                <a:cs typeface="Times New Roman"/>
              </a:rPr>
              <a:t>p</a:t>
            </a:r>
            <a:r>
              <a:rPr sz="2050" i="1" dirty="0">
                <a:latin typeface="Times New Roman"/>
                <a:cs typeface="Times New Roman"/>
              </a:rPr>
              <a:t>	</a:t>
            </a:r>
            <a:r>
              <a:rPr sz="2700" spc="10" dirty="0">
                <a:latin typeface="Symbol"/>
                <a:cs typeface="Symbol"/>
              </a:rPr>
              <a:t></a:t>
            </a:r>
            <a:r>
              <a:rPr sz="2700" spc="-260" dirty="0">
                <a:latin typeface="Times New Roman"/>
                <a:cs typeface="Times New Roman"/>
              </a:rPr>
              <a:t> </a:t>
            </a:r>
            <a:r>
              <a:rPr sz="2050" spc="395" dirty="0">
                <a:latin typeface="Symbol"/>
                <a:cs typeface="Symbol"/>
              </a:rPr>
              <a:t></a:t>
            </a:r>
            <a:r>
              <a:rPr sz="2050" spc="-175" dirty="0">
                <a:latin typeface="Times New Roman"/>
                <a:cs typeface="Times New Roman"/>
              </a:rPr>
              <a:t> </a:t>
            </a:r>
            <a:r>
              <a:rPr sz="2050" spc="360" dirty="0">
                <a:latin typeface="Times New Roman"/>
                <a:cs typeface="Times New Roman"/>
              </a:rPr>
              <a:t>1</a:t>
            </a:r>
            <a:r>
              <a:rPr sz="2050" spc="-295" dirty="0">
                <a:latin typeface="Times New Roman"/>
                <a:cs typeface="Times New Roman"/>
              </a:rPr>
              <a:t> </a:t>
            </a:r>
            <a:r>
              <a:rPr sz="2050" spc="395" dirty="0">
                <a:latin typeface="Symbol"/>
                <a:cs typeface="Symbol"/>
              </a:rPr>
              <a:t></a:t>
            </a:r>
            <a:r>
              <a:rPr sz="2050" dirty="0">
                <a:latin typeface="Times New Roman"/>
                <a:cs typeface="Times New Roman"/>
              </a:rPr>
              <a:t>	</a:t>
            </a:r>
            <a:r>
              <a:rPr sz="2050" i="1" spc="360" dirty="0">
                <a:latin typeface="Times New Roman"/>
                <a:cs typeface="Times New Roman"/>
              </a:rPr>
              <a:t>p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93071" y="2256218"/>
            <a:ext cx="1377950" cy="44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50" i="1" spc="270" dirty="0">
                <a:latin typeface="Times New Roman"/>
                <a:cs typeface="Times New Roman"/>
              </a:rPr>
              <a:t>Gini</a:t>
            </a:r>
            <a:r>
              <a:rPr sz="2700" spc="270" dirty="0">
                <a:latin typeface="Symbol"/>
                <a:cs typeface="Symbol"/>
              </a:rPr>
              <a:t></a:t>
            </a:r>
            <a:r>
              <a:rPr sz="2700" spc="-395" dirty="0">
                <a:latin typeface="Times New Roman"/>
                <a:cs typeface="Times New Roman"/>
              </a:rPr>
              <a:t> </a:t>
            </a:r>
            <a:r>
              <a:rPr sz="2050" i="1" spc="270" dirty="0">
                <a:latin typeface="Times New Roman"/>
                <a:cs typeface="Times New Roman"/>
              </a:rPr>
              <a:t>p</a:t>
            </a:r>
            <a:r>
              <a:rPr sz="2700" spc="270" dirty="0">
                <a:latin typeface="Symbol"/>
                <a:cs typeface="Symbol"/>
              </a:rPr>
              <a:t></a:t>
            </a:r>
            <a:r>
              <a:rPr sz="2700" spc="-295" dirty="0">
                <a:latin typeface="Times New Roman"/>
                <a:cs typeface="Times New Roman"/>
              </a:rPr>
              <a:t> </a:t>
            </a:r>
            <a:r>
              <a:rPr sz="2050" spc="395" dirty="0">
                <a:latin typeface="Symbol"/>
                <a:cs typeface="Symbol"/>
              </a:rPr>
              <a:t></a:t>
            </a:r>
            <a:endParaRPr sz="20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6226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关于Gini系数的讨论</a:t>
            </a:r>
            <a:r>
              <a:rPr spc="-5" dirty="0"/>
              <a:t>(</a:t>
            </a:r>
            <a:r>
              <a:rPr dirty="0"/>
              <a:t>一家之</a:t>
            </a:r>
            <a:r>
              <a:rPr spc="-5" dirty="0"/>
              <a:t>言</a:t>
            </a:r>
            <a:r>
              <a:rPr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683238"/>
            <a:ext cx="7695565" cy="2417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81940" indent="-228600">
              <a:lnSpc>
                <a:spcPct val="1501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考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察Gini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系数的图像、熵、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分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类误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差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率三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者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之 间的关系</a:t>
            </a:r>
            <a:endParaRPr sz="2800">
              <a:latin typeface="Microsoft YaHei"/>
              <a:cs typeface="Microsoft YaHei"/>
            </a:endParaRPr>
          </a:p>
          <a:p>
            <a:pPr marL="697865" marR="5080" lvl="1" indent="-323215">
              <a:lnSpc>
                <a:spcPct val="1501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FF0000"/>
                </a:solidFill>
                <a:latin typeface="Microsoft YaHei"/>
                <a:cs typeface="Microsoft YaHei"/>
              </a:rPr>
              <a:t>将f(</a:t>
            </a:r>
            <a:r>
              <a:rPr sz="2400" spc="-10" dirty="0">
                <a:solidFill>
                  <a:srgbClr val="FF0000"/>
                </a:solidFill>
                <a:latin typeface="Microsoft YaHei"/>
                <a:cs typeface="Microsoft YaHei"/>
              </a:rPr>
              <a:t>x</a:t>
            </a:r>
            <a:r>
              <a:rPr sz="2400" dirty="0">
                <a:solidFill>
                  <a:srgbClr val="FF0000"/>
                </a:solidFill>
                <a:latin typeface="Microsoft YaHei"/>
                <a:cs typeface="Microsoft YaHei"/>
              </a:rPr>
              <a:t>)</a:t>
            </a:r>
            <a:r>
              <a:rPr sz="2400" spc="-5" dirty="0">
                <a:solidFill>
                  <a:srgbClr val="FF0000"/>
                </a:solidFill>
                <a:latin typeface="Microsoft YaHei"/>
                <a:cs typeface="Microsoft YaHei"/>
              </a:rPr>
              <a:t>=</a:t>
            </a:r>
            <a:r>
              <a:rPr sz="2400" spc="5" dirty="0">
                <a:solidFill>
                  <a:srgbClr val="FF0000"/>
                </a:solidFill>
                <a:latin typeface="Microsoft YaHei"/>
                <a:cs typeface="Microsoft YaHei"/>
              </a:rPr>
              <a:t>-</a:t>
            </a:r>
            <a:r>
              <a:rPr sz="2400" spc="-5" dirty="0">
                <a:solidFill>
                  <a:srgbClr val="FF0000"/>
                </a:solidFill>
                <a:latin typeface="Microsoft YaHei"/>
                <a:cs typeface="Microsoft YaHei"/>
              </a:rPr>
              <a:t>lnx</a:t>
            </a:r>
            <a:r>
              <a:rPr sz="2400" dirty="0">
                <a:solidFill>
                  <a:srgbClr val="FF0000"/>
                </a:solidFill>
                <a:latin typeface="Microsoft YaHei"/>
                <a:cs typeface="Microsoft YaHei"/>
              </a:rPr>
              <a:t>在</a:t>
            </a:r>
            <a:r>
              <a:rPr sz="2400" spc="-5" dirty="0">
                <a:solidFill>
                  <a:srgbClr val="FF0000"/>
                </a:solidFill>
                <a:latin typeface="Microsoft YaHei"/>
                <a:cs typeface="Microsoft YaHei"/>
              </a:rPr>
              <a:t>x=</a:t>
            </a:r>
            <a:r>
              <a:rPr sz="2400" spc="-10" dirty="0">
                <a:solidFill>
                  <a:srgbClr val="FF0000"/>
                </a:solidFill>
                <a:latin typeface="Microsoft YaHei"/>
                <a:cs typeface="Microsoft YaHei"/>
              </a:rPr>
              <a:t>1</a:t>
            </a:r>
            <a:r>
              <a:rPr sz="2400" dirty="0">
                <a:solidFill>
                  <a:srgbClr val="FF0000"/>
                </a:solidFill>
                <a:latin typeface="Microsoft YaHei"/>
                <a:cs typeface="Microsoft YaHei"/>
              </a:rPr>
              <a:t>处一阶展开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，忽略高阶无穷小，得 到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f(x)≈1-x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97467" y="3697804"/>
            <a:ext cx="109855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50" i="1" spc="195" dirty="0">
                <a:latin typeface="Times New Roman"/>
                <a:cs typeface="Times New Roman"/>
              </a:rPr>
              <a:t>K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72984" y="3155342"/>
            <a:ext cx="109855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50" i="1" spc="195" dirty="0">
                <a:latin typeface="Times New Roman"/>
                <a:cs typeface="Times New Roman"/>
              </a:rPr>
              <a:t>K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3597" y="3137972"/>
            <a:ext cx="2066289" cy="108077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420"/>
              </a:spcBef>
            </a:pPr>
            <a:r>
              <a:rPr sz="1450" i="1" spc="365" dirty="0">
                <a:latin typeface="Times New Roman"/>
                <a:cs typeface="Times New Roman"/>
              </a:rPr>
              <a:t>H</a:t>
            </a:r>
            <a:r>
              <a:rPr sz="1450" i="1" spc="-130" dirty="0">
                <a:latin typeface="Times New Roman"/>
                <a:cs typeface="Times New Roman"/>
              </a:rPr>
              <a:t> </a:t>
            </a:r>
            <a:r>
              <a:rPr sz="1900" spc="215" dirty="0">
                <a:latin typeface="Symbol"/>
                <a:cs typeface="Symbol"/>
              </a:rPr>
              <a:t></a:t>
            </a:r>
            <a:r>
              <a:rPr sz="1450" i="1" spc="215" dirty="0">
                <a:latin typeface="Times New Roman"/>
                <a:cs typeface="Times New Roman"/>
              </a:rPr>
              <a:t>X</a:t>
            </a:r>
            <a:r>
              <a:rPr sz="1450" i="1" spc="10" dirty="0">
                <a:latin typeface="Times New Roman"/>
                <a:cs typeface="Times New Roman"/>
              </a:rPr>
              <a:t> </a:t>
            </a:r>
            <a:r>
              <a:rPr sz="1900" spc="10" dirty="0">
                <a:latin typeface="Symbol"/>
                <a:cs typeface="Symbol"/>
              </a:rPr>
              <a:t></a:t>
            </a:r>
            <a:r>
              <a:rPr sz="1900" spc="-204" dirty="0">
                <a:latin typeface="Times New Roman"/>
                <a:cs typeface="Times New Roman"/>
              </a:rPr>
              <a:t> </a:t>
            </a:r>
            <a:r>
              <a:rPr sz="1450" spc="280" dirty="0">
                <a:latin typeface="Symbol"/>
                <a:cs typeface="Symbol"/>
              </a:rPr>
              <a:t></a:t>
            </a:r>
            <a:r>
              <a:rPr sz="1450" spc="65" dirty="0">
                <a:latin typeface="Times New Roman"/>
                <a:cs typeface="Times New Roman"/>
              </a:rPr>
              <a:t> </a:t>
            </a:r>
            <a:r>
              <a:rPr sz="1450" spc="434" dirty="0">
                <a:latin typeface="Symbol"/>
                <a:cs typeface="Symbol"/>
              </a:rPr>
              <a:t></a:t>
            </a:r>
            <a:r>
              <a:rPr sz="3225" spc="652" baseline="-9043" dirty="0">
                <a:latin typeface="Symbol"/>
                <a:cs typeface="Symbol"/>
              </a:rPr>
              <a:t></a:t>
            </a:r>
            <a:r>
              <a:rPr sz="3225" spc="-112" baseline="-9043" dirty="0">
                <a:latin typeface="Times New Roman"/>
                <a:cs typeface="Times New Roman"/>
              </a:rPr>
              <a:t> </a:t>
            </a:r>
            <a:r>
              <a:rPr sz="1450" i="1" spc="200" dirty="0">
                <a:latin typeface="Times New Roman"/>
                <a:cs typeface="Times New Roman"/>
              </a:rPr>
              <a:t>p</a:t>
            </a:r>
            <a:r>
              <a:rPr sz="1275" i="1" spc="300" baseline="-22875" dirty="0">
                <a:latin typeface="Times New Roman"/>
                <a:cs typeface="Times New Roman"/>
              </a:rPr>
              <a:t>k</a:t>
            </a:r>
            <a:r>
              <a:rPr sz="1275" i="1" spc="434" baseline="-22875" dirty="0">
                <a:latin typeface="Times New Roman"/>
                <a:cs typeface="Times New Roman"/>
              </a:rPr>
              <a:t> </a:t>
            </a:r>
            <a:r>
              <a:rPr sz="1450" spc="114" dirty="0">
                <a:latin typeface="Times New Roman"/>
                <a:cs typeface="Times New Roman"/>
              </a:rPr>
              <a:t>ln</a:t>
            </a:r>
            <a:r>
              <a:rPr sz="1450" spc="325" dirty="0">
                <a:latin typeface="Times New Roman"/>
                <a:cs typeface="Times New Roman"/>
              </a:rPr>
              <a:t> </a:t>
            </a:r>
            <a:r>
              <a:rPr sz="1450" i="1" spc="195" dirty="0">
                <a:latin typeface="Times New Roman"/>
                <a:cs typeface="Times New Roman"/>
              </a:rPr>
              <a:t>p</a:t>
            </a:r>
            <a:r>
              <a:rPr sz="1275" i="1" spc="292" baseline="-22875" dirty="0">
                <a:latin typeface="Times New Roman"/>
                <a:cs typeface="Times New Roman"/>
              </a:rPr>
              <a:t>k</a:t>
            </a:r>
            <a:endParaRPr sz="1275" baseline="-22875">
              <a:latin typeface="Times New Roman"/>
              <a:cs typeface="Times New Roman"/>
            </a:endParaRPr>
          </a:p>
          <a:p>
            <a:pPr marL="192405" algn="ctr">
              <a:lnSpc>
                <a:spcPct val="100000"/>
              </a:lnSpc>
              <a:spcBef>
                <a:spcPts val="114"/>
              </a:spcBef>
            </a:pPr>
            <a:r>
              <a:rPr sz="850" i="1" spc="130" dirty="0">
                <a:latin typeface="Times New Roman"/>
                <a:cs typeface="Times New Roman"/>
              </a:rPr>
              <a:t>k</a:t>
            </a:r>
            <a:r>
              <a:rPr sz="850" i="1" spc="-75" dirty="0">
                <a:latin typeface="Times New Roman"/>
                <a:cs typeface="Times New Roman"/>
              </a:rPr>
              <a:t> </a:t>
            </a:r>
            <a:r>
              <a:rPr sz="850" spc="114" dirty="0">
                <a:latin typeface="Symbol"/>
                <a:cs typeface="Symbol"/>
              </a:rPr>
              <a:t></a:t>
            </a:r>
            <a:r>
              <a:rPr sz="850" spc="114" dirty="0">
                <a:latin typeface="Times New Roman"/>
                <a:cs typeface="Times New Roman"/>
              </a:rPr>
              <a:t>1</a:t>
            </a:r>
            <a:endParaRPr sz="85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555"/>
              </a:spcBef>
            </a:pPr>
            <a:r>
              <a:rPr sz="1450" spc="280" dirty="0">
                <a:latin typeface="Symbol"/>
                <a:cs typeface="Symbol"/>
              </a:rPr>
              <a:t></a:t>
            </a:r>
            <a:r>
              <a:rPr sz="1450" spc="50" dirty="0">
                <a:latin typeface="Times New Roman"/>
                <a:cs typeface="Times New Roman"/>
              </a:rPr>
              <a:t> </a:t>
            </a:r>
            <a:r>
              <a:rPr sz="3225" spc="847" baseline="-9043" dirty="0">
                <a:latin typeface="Symbol"/>
                <a:cs typeface="Symbol"/>
              </a:rPr>
              <a:t></a:t>
            </a:r>
            <a:r>
              <a:rPr sz="3225" spc="-104" baseline="-9043" dirty="0">
                <a:latin typeface="Times New Roman"/>
                <a:cs typeface="Times New Roman"/>
              </a:rPr>
              <a:t> </a:t>
            </a:r>
            <a:r>
              <a:rPr sz="1450" i="1" spc="200" dirty="0">
                <a:latin typeface="Times New Roman"/>
                <a:cs typeface="Times New Roman"/>
              </a:rPr>
              <a:t>p</a:t>
            </a:r>
            <a:r>
              <a:rPr sz="1275" i="1" spc="300" baseline="-22875" dirty="0">
                <a:latin typeface="Times New Roman"/>
                <a:cs typeface="Times New Roman"/>
              </a:rPr>
              <a:t>k</a:t>
            </a:r>
            <a:r>
              <a:rPr sz="1275" i="1" spc="127" baseline="-22875" dirty="0">
                <a:latin typeface="Times New Roman"/>
                <a:cs typeface="Times New Roman"/>
              </a:rPr>
              <a:t> </a:t>
            </a:r>
            <a:r>
              <a:rPr sz="1900" spc="140" dirty="0">
                <a:latin typeface="Symbol"/>
                <a:cs typeface="Symbol"/>
              </a:rPr>
              <a:t></a:t>
            </a:r>
            <a:r>
              <a:rPr sz="1450" spc="140" dirty="0">
                <a:latin typeface="Times New Roman"/>
                <a:cs typeface="Times New Roman"/>
              </a:rPr>
              <a:t>1</a:t>
            </a:r>
            <a:r>
              <a:rPr sz="1450" spc="140" dirty="0">
                <a:latin typeface="Symbol"/>
                <a:cs typeface="Symbol"/>
              </a:rPr>
              <a:t></a:t>
            </a:r>
            <a:r>
              <a:rPr sz="1450" spc="190" dirty="0">
                <a:latin typeface="Times New Roman"/>
                <a:cs typeface="Times New Roman"/>
              </a:rPr>
              <a:t> </a:t>
            </a:r>
            <a:r>
              <a:rPr sz="1450" i="1" spc="195" dirty="0">
                <a:latin typeface="Times New Roman"/>
                <a:cs typeface="Times New Roman"/>
              </a:rPr>
              <a:t>p</a:t>
            </a:r>
            <a:r>
              <a:rPr sz="1275" i="1" spc="292" baseline="-22875" dirty="0">
                <a:latin typeface="Times New Roman"/>
                <a:cs typeface="Times New Roman"/>
              </a:rPr>
              <a:t>k</a:t>
            </a:r>
            <a:r>
              <a:rPr sz="1275" i="1" spc="232" baseline="-22875" dirty="0">
                <a:latin typeface="Times New Roman"/>
                <a:cs typeface="Times New Roman"/>
              </a:rPr>
              <a:t> </a:t>
            </a:r>
            <a:r>
              <a:rPr sz="1900" spc="10" dirty="0">
                <a:latin typeface="Symbol"/>
                <a:cs typeface="Symbol"/>
              </a:rPr>
              <a:t></a:t>
            </a:r>
            <a:endParaRPr sz="1900">
              <a:latin typeface="Symbol"/>
              <a:cs typeface="Symbol"/>
            </a:endParaRPr>
          </a:p>
          <a:p>
            <a:pPr marL="240029">
              <a:lnSpc>
                <a:spcPct val="100000"/>
              </a:lnSpc>
              <a:spcBef>
                <a:spcPts val="114"/>
              </a:spcBef>
            </a:pPr>
            <a:r>
              <a:rPr sz="850" i="1" spc="130" dirty="0">
                <a:latin typeface="Times New Roman"/>
                <a:cs typeface="Times New Roman"/>
              </a:rPr>
              <a:t>k</a:t>
            </a:r>
            <a:r>
              <a:rPr sz="850" i="1" spc="-75" dirty="0">
                <a:latin typeface="Times New Roman"/>
                <a:cs typeface="Times New Roman"/>
              </a:rPr>
              <a:t> </a:t>
            </a:r>
            <a:r>
              <a:rPr sz="850" spc="114" dirty="0">
                <a:latin typeface="Symbol"/>
                <a:cs typeface="Symbol"/>
              </a:rPr>
              <a:t></a:t>
            </a:r>
            <a:r>
              <a:rPr sz="850" spc="114" dirty="0">
                <a:latin typeface="Times New Roman"/>
                <a:cs typeface="Times New Roman"/>
              </a:rPr>
              <a:t>1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85544" y="3142488"/>
            <a:ext cx="2132330" cy="1091565"/>
          </a:xfrm>
          <a:custGeom>
            <a:avLst/>
            <a:gdLst/>
            <a:ahLst/>
            <a:cxnLst/>
            <a:rect l="l" t="t" r="r" b="b"/>
            <a:pathLst>
              <a:path w="2132329" h="1091564">
                <a:moveTo>
                  <a:pt x="0" y="1091184"/>
                </a:moveTo>
                <a:lnTo>
                  <a:pt x="2132076" y="1091184"/>
                </a:lnTo>
                <a:lnTo>
                  <a:pt x="2132076" y="0"/>
                </a:lnTo>
                <a:lnTo>
                  <a:pt x="0" y="0"/>
                </a:lnTo>
                <a:lnTo>
                  <a:pt x="0" y="1091184"/>
                </a:lnTo>
                <a:close/>
              </a:path>
            </a:pathLst>
          </a:custGeom>
          <a:ln w="12191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83964" y="2517648"/>
            <a:ext cx="4032503" cy="2029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178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Gini系数的生成</a:t>
            </a:r>
          </a:p>
        </p:txBody>
      </p:sp>
      <p:sp>
        <p:nvSpPr>
          <p:cNvPr id="3" name="object 3"/>
          <p:cNvSpPr/>
          <p:nvPr/>
        </p:nvSpPr>
        <p:spPr>
          <a:xfrm>
            <a:off x="539495" y="1600200"/>
            <a:ext cx="6422396" cy="2880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88408" y="195071"/>
            <a:ext cx="4247388" cy="2189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093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Gini系数的第二定义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4842" y="690981"/>
            <a:ext cx="7577455" cy="1809750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349885" indent="-325120">
              <a:lnSpc>
                <a:spcPct val="100000"/>
              </a:lnSpc>
              <a:spcBef>
                <a:spcPts val="1660"/>
              </a:spcBef>
              <a:buClr>
                <a:srgbClr val="6FAC46"/>
              </a:buClr>
              <a:buFont typeface="Wingdings"/>
              <a:buChar char=""/>
              <a:tabLst>
                <a:tab pos="3505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给定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M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个样本，计算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样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本最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大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值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max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和最小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值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min</a:t>
            </a:r>
            <a:endParaRPr sz="2600">
              <a:latin typeface="Microsoft YaHei"/>
              <a:cs typeface="Microsoft YaHei"/>
            </a:endParaRPr>
          </a:p>
          <a:p>
            <a:pPr marL="254000">
              <a:lnSpc>
                <a:spcPct val="100000"/>
              </a:lnSpc>
              <a:spcBef>
                <a:spcPts val="1565"/>
              </a:spcBef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，等分成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N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份，计算每份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样本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数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目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x</a:t>
            </a:r>
            <a:r>
              <a:rPr sz="2550" baseline="-21241" dirty="0">
                <a:solidFill>
                  <a:srgbClr val="171717"/>
                </a:solidFill>
                <a:latin typeface="Microsoft YaHei"/>
                <a:cs typeface="Microsoft YaHei"/>
              </a:rPr>
              <a:t>i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(i=1,2,…,N)</a:t>
            </a:r>
            <a:endParaRPr sz="2600">
              <a:latin typeface="Microsoft YaHei"/>
              <a:cs typeface="Microsoft YaHei"/>
            </a:endParaRPr>
          </a:p>
          <a:p>
            <a:pPr marL="254000">
              <a:lnSpc>
                <a:spcPct val="100000"/>
              </a:lnSpc>
              <a:spcBef>
                <a:spcPts val="1560"/>
              </a:spcBef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，则每份的近似概率为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12179" y="2086355"/>
            <a:ext cx="3011424" cy="2267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3072" y="2758865"/>
            <a:ext cx="368300" cy="0"/>
          </a:xfrm>
          <a:custGeom>
            <a:avLst/>
            <a:gdLst/>
            <a:ahLst/>
            <a:cxnLst/>
            <a:rect l="l" t="t" r="r" b="b"/>
            <a:pathLst>
              <a:path w="368300">
                <a:moveTo>
                  <a:pt x="0" y="0"/>
                </a:moveTo>
                <a:lnTo>
                  <a:pt x="367869" y="0"/>
                </a:lnTo>
              </a:path>
            </a:pathLst>
          </a:custGeom>
          <a:ln w="101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77552" y="2754395"/>
            <a:ext cx="30797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i="1" spc="595" dirty="0">
                <a:latin typeface="Times New Roman"/>
                <a:cs typeface="Times New Roman"/>
              </a:rPr>
              <a:t>M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57784" y="2560179"/>
            <a:ext cx="19494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i="1" spc="355" dirty="0">
                <a:latin typeface="Times New Roman"/>
                <a:cs typeface="Times New Roman"/>
              </a:rPr>
              <a:t>p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20182" y="2725562"/>
            <a:ext cx="80645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i="1" spc="125" dirty="0">
                <a:latin typeface="Times New Roman"/>
                <a:cs typeface="Times New Roman"/>
              </a:rPr>
              <a:t>i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63987" y="2560179"/>
            <a:ext cx="192468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0995" algn="l"/>
              </a:tabLst>
            </a:pPr>
            <a:r>
              <a:rPr sz="1950" spc="175" dirty="0">
                <a:latin typeface="Times New Roman"/>
                <a:cs typeface="Times New Roman"/>
              </a:rPr>
              <a:t>,	</a:t>
            </a:r>
            <a:r>
              <a:rPr sz="1950" i="1" spc="195" dirty="0">
                <a:latin typeface="Times New Roman"/>
                <a:cs typeface="Times New Roman"/>
              </a:rPr>
              <a:t>i</a:t>
            </a:r>
            <a:r>
              <a:rPr sz="1950" i="1" spc="110" dirty="0">
                <a:latin typeface="Times New Roman"/>
                <a:cs typeface="Times New Roman"/>
              </a:rPr>
              <a:t> </a:t>
            </a:r>
            <a:r>
              <a:rPr sz="1950" spc="390" dirty="0">
                <a:latin typeface="Symbol"/>
                <a:cs typeface="Symbol"/>
              </a:rPr>
              <a:t></a:t>
            </a:r>
            <a:r>
              <a:rPr sz="1950" spc="-225" dirty="0">
                <a:latin typeface="Times New Roman"/>
                <a:cs typeface="Times New Roman"/>
              </a:rPr>
              <a:t> </a:t>
            </a:r>
            <a:r>
              <a:rPr sz="1950" spc="275" dirty="0">
                <a:latin typeface="Times New Roman"/>
                <a:cs typeface="Times New Roman"/>
              </a:rPr>
              <a:t>1,2,</a:t>
            </a:r>
            <a:r>
              <a:rPr sz="1950" spc="275" dirty="0">
                <a:latin typeface="MT Extra"/>
                <a:cs typeface="MT Extra"/>
              </a:rPr>
              <a:t></a:t>
            </a:r>
            <a:r>
              <a:rPr sz="1950" spc="275" dirty="0">
                <a:latin typeface="Times New Roman"/>
                <a:cs typeface="Times New Roman"/>
              </a:rPr>
              <a:t>,</a:t>
            </a:r>
            <a:r>
              <a:rPr sz="1950" spc="-85" dirty="0">
                <a:latin typeface="Times New Roman"/>
                <a:cs typeface="Times New Roman"/>
              </a:rPr>
              <a:t> </a:t>
            </a:r>
            <a:r>
              <a:rPr sz="1950" i="1" spc="475" dirty="0">
                <a:latin typeface="Times New Roman"/>
                <a:cs typeface="Times New Roman"/>
              </a:rPr>
              <a:t>N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63151" y="2403333"/>
            <a:ext cx="61277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7190" algn="l"/>
              </a:tabLst>
            </a:pPr>
            <a:r>
              <a:rPr sz="2925" spc="585" baseline="-35612" dirty="0">
                <a:latin typeface="Symbol"/>
                <a:cs typeface="Symbol"/>
              </a:rPr>
              <a:t></a:t>
            </a:r>
            <a:r>
              <a:rPr sz="2925" spc="585" baseline="-35612" dirty="0">
                <a:latin typeface="Times New Roman"/>
                <a:cs typeface="Times New Roman"/>
              </a:rPr>
              <a:t>	</a:t>
            </a:r>
            <a:r>
              <a:rPr sz="1950" i="1" spc="185" dirty="0">
                <a:latin typeface="Times New Roman"/>
                <a:cs typeface="Times New Roman"/>
              </a:rPr>
              <a:t>x</a:t>
            </a:r>
            <a:r>
              <a:rPr sz="1650" i="1" spc="277" baseline="-25252" dirty="0">
                <a:latin typeface="Times New Roman"/>
                <a:cs typeface="Times New Roman"/>
              </a:rPr>
              <a:t>i</a:t>
            </a:r>
            <a:endParaRPr sz="1650" baseline="-25252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36093" y="3492510"/>
            <a:ext cx="359410" cy="0"/>
          </a:xfrm>
          <a:custGeom>
            <a:avLst/>
            <a:gdLst/>
            <a:ahLst/>
            <a:cxnLst/>
            <a:rect l="l" t="t" r="r" b="b"/>
            <a:pathLst>
              <a:path w="359410">
                <a:moveTo>
                  <a:pt x="0" y="0"/>
                </a:moveTo>
                <a:lnTo>
                  <a:pt x="358821" y="0"/>
                </a:lnTo>
              </a:path>
            </a:pathLst>
          </a:custGeom>
          <a:ln w="9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49904" y="3487844"/>
            <a:ext cx="1001394" cy="316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11835" algn="l"/>
              </a:tabLst>
            </a:pPr>
            <a:r>
              <a:rPr sz="1900" i="1" spc="590" dirty="0">
                <a:latin typeface="Times New Roman"/>
                <a:cs typeface="Times New Roman"/>
              </a:rPr>
              <a:t>M	M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73321" y="3459732"/>
            <a:ext cx="79375" cy="194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i="1" spc="114" dirty="0">
                <a:latin typeface="Times New Roman"/>
                <a:cs typeface="Times New Roman"/>
              </a:rPr>
              <a:t>i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73170" y="3152726"/>
            <a:ext cx="79375" cy="194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i="1" spc="114" dirty="0">
                <a:latin typeface="Times New Roman"/>
                <a:cs typeface="Times New Roman"/>
              </a:rPr>
              <a:t>i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76215" y="3152726"/>
            <a:ext cx="79375" cy="194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i="1" spc="114" dirty="0">
                <a:latin typeface="Times New Roman"/>
                <a:cs typeface="Times New Roman"/>
              </a:rPr>
              <a:t>i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35047" y="3298139"/>
            <a:ext cx="2017395" cy="316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70534" algn="l"/>
              </a:tabLst>
            </a:pPr>
            <a:r>
              <a:rPr sz="1900" i="1" spc="315" dirty="0">
                <a:latin typeface="Times New Roman"/>
                <a:cs typeface="Times New Roman"/>
              </a:rPr>
              <a:t>x</a:t>
            </a:r>
            <a:r>
              <a:rPr sz="1900" i="1" spc="155" dirty="0">
                <a:latin typeface="Times New Roman"/>
                <a:cs typeface="Times New Roman"/>
              </a:rPr>
              <a:t> </a:t>
            </a:r>
            <a:r>
              <a:rPr sz="1900" spc="175" dirty="0">
                <a:latin typeface="Times New Roman"/>
                <a:cs typeface="Times New Roman"/>
              </a:rPr>
              <a:t>,	</a:t>
            </a:r>
            <a:r>
              <a:rPr sz="1900" i="1" spc="195" dirty="0">
                <a:latin typeface="Times New Roman"/>
                <a:cs typeface="Times New Roman"/>
              </a:rPr>
              <a:t>i</a:t>
            </a:r>
            <a:r>
              <a:rPr sz="1900" i="1" spc="105" dirty="0">
                <a:latin typeface="Times New Roman"/>
                <a:cs typeface="Times New Roman"/>
              </a:rPr>
              <a:t> </a:t>
            </a:r>
            <a:r>
              <a:rPr sz="1900" spc="390" dirty="0">
                <a:latin typeface="Symbol"/>
                <a:cs typeface="Symbol"/>
              </a:rPr>
              <a:t></a:t>
            </a:r>
            <a:r>
              <a:rPr sz="1900" spc="-225" dirty="0">
                <a:latin typeface="Times New Roman"/>
                <a:cs typeface="Times New Roman"/>
              </a:rPr>
              <a:t> </a:t>
            </a:r>
            <a:r>
              <a:rPr sz="1900" spc="270" dirty="0">
                <a:latin typeface="Times New Roman"/>
                <a:cs typeface="Times New Roman"/>
              </a:rPr>
              <a:t>1,2,</a:t>
            </a:r>
            <a:r>
              <a:rPr sz="1900" spc="270" dirty="0">
                <a:latin typeface="MT Extra"/>
                <a:cs typeface="MT Extra"/>
              </a:rPr>
              <a:t></a:t>
            </a:r>
            <a:r>
              <a:rPr sz="1900" spc="270" dirty="0">
                <a:latin typeface="Times New Roman"/>
                <a:cs typeface="Times New Roman"/>
              </a:rPr>
              <a:t>,</a:t>
            </a:r>
            <a:r>
              <a:rPr sz="1900" spc="-85" dirty="0">
                <a:latin typeface="Times New Roman"/>
                <a:cs typeface="Times New Roman"/>
              </a:rPr>
              <a:t> </a:t>
            </a:r>
            <a:r>
              <a:rPr sz="1900" i="1" spc="470" dirty="0">
                <a:latin typeface="Times New Roman"/>
                <a:cs typeface="Times New Roman"/>
              </a:rPr>
              <a:t>N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61990" y="3298138"/>
            <a:ext cx="530225" cy="316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4645" algn="l"/>
              </a:tabLst>
            </a:pPr>
            <a:r>
              <a:rPr sz="1900" i="1" spc="355" dirty="0">
                <a:latin typeface="Times New Roman"/>
                <a:cs typeface="Times New Roman"/>
              </a:rPr>
              <a:t>p	</a:t>
            </a:r>
            <a:r>
              <a:rPr sz="1900" spc="390" dirty="0">
                <a:latin typeface="Symbol"/>
                <a:cs typeface="Symbol"/>
              </a:rPr>
              <a:t>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73645" y="3024457"/>
            <a:ext cx="1453515" cy="46164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R="177800" algn="r">
              <a:lnSpc>
                <a:spcPts val="155"/>
              </a:lnSpc>
              <a:spcBef>
                <a:spcPts val="5"/>
              </a:spcBef>
            </a:pPr>
            <a:r>
              <a:rPr sz="1100" i="1" spc="114" dirty="0">
                <a:latin typeface="Times New Roman"/>
                <a:cs typeface="Times New Roman"/>
              </a:rPr>
              <a:t>i</a:t>
            </a:r>
            <a:endParaRPr sz="1100">
              <a:latin typeface="Times New Roman"/>
              <a:cs typeface="Times New Roman"/>
            </a:endParaRPr>
          </a:p>
          <a:p>
            <a:pPr marL="38100">
              <a:lnSpc>
                <a:spcPts val="2255"/>
              </a:lnSpc>
              <a:tabLst>
                <a:tab pos="406400" algn="l"/>
              </a:tabLst>
            </a:pPr>
            <a:r>
              <a:rPr sz="1900" i="1" spc="180" dirty="0">
                <a:latin typeface="Times New Roman"/>
                <a:cs typeface="Times New Roman"/>
              </a:rPr>
              <a:t>x</a:t>
            </a:r>
            <a:r>
              <a:rPr sz="1650" i="1" spc="270" baseline="-22727" dirty="0">
                <a:latin typeface="Times New Roman"/>
                <a:cs typeface="Times New Roman"/>
              </a:rPr>
              <a:t>i	</a:t>
            </a:r>
            <a:r>
              <a:rPr sz="2850" spc="585" baseline="-35087" dirty="0">
                <a:latin typeface="Symbol"/>
                <a:cs typeface="Symbol"/>
              </a:rPr>
              <a:t></a:t>
            </a:r>
            <a:r>
              <a:rPr sz="1900" u="sng" spc="3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00" u="sng" spc="3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900" spc="235" dirty="0">
                <a:latin typeface="Times New Roman"/>
                <a:cs typeface="Times New Roman"/>
              </a:rPr>
              <a:t> </a:t>
            </a:r>
            <a:r>
              <a:rPr sz="4275" spc="-1402" baseline="-32163" dirty="0">
                <a:latin typeface="Symbol"/>
                <a:cs typeface="Symbol"/>
              </a:rPr>
              <a:t></a:t>
            </a:r>
            <a:endParaRPr sz="4275" baseline="-32163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20393" y="3237802"/>
            <a:ext cx="779780" cy="461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24815" algn="l"/>
              </a:tabLst>
            </a:pPr>
            <a:r>
              <a:rPr sz="1100" i="1" spc="114" dirty="0">
                <a:latin typeface="Times New Roman"/>
                <a:cs typeface="Times New Roman"/>
              </a:rPr>
              <a:t>i	</a:t>
            </a:r>
            <a:r>
              <a:rPr sz="2850" spc="-935" dirty="0">
                <a:latin typeface="Symbol"/>
                <a:cs typeface="Symbol"/>
              </a:rPr>
              <a:t>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4065" y="3237802"/>
            <a:ext cx="779145" cy="461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24180" algn="l"/>
              </a:tabLst>
            </a:pPr>
            <a:r>
              <a:rPr sz="1100" i="1" spc="114" dirty="0">
                <a:latin typeface="Times New Roman"/>
                <a:cs typeface="Times New Roman"/>
              </a:rPr>
              <a:t>i	</a:t>
            </a:r>
            <a:r>
              <a:rPr sz="2850" spc="-935" dirty="0">
                <a:latin typeface="Symbol"/>
                <a:cs typeface="Symbol"/>
              </a:rPr>
              <a:t>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86337" y="3630991"/>
            <a:ext cx="2779395" cy="194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008380" algn="l"/>
                <a:tab pos="2510790" algn="l"/>
              </a:tabLst>
            </a:pPr>
            <a:r>
              <a:rPr sz="1100" i="1" spc="215" dirty="0">
                <a:latin typeface="Times New Roman"/>
                <a:cs typeface="Times New Roman"/>
              </a:rPr>
              <a:t>i</a:t>
            </a:r>
            <a:r>
              <a:rPr sz="1100" spc="120" dirty="0">
                <a:latin typeface="Symbol"/>
                <a:cs typeface="Symbol"/>
              </a:rPr>
              <a:t></a:t>
            </a:r>
            <a:r>
              <a:rPr sz="1100" spc="210" dirty="0">
                <a:latin typeface="Times New Roman"/>
                <a:cs typeface="Times New Roman"/>
              </a:rPr>
              <a:t>1</a:t>
            </a:r>
            <a:r>
              <a:rPr sz="1100" dirty="0">
                <a:latin typeface="Times New Roman"/>
                <a:cs typeface="Times New Roman"/>
              </a:rPr>
              <a:t>	</a:t>
            </a:r>
            <a:r>
              <a:rPr sz="1100" i="1" spc="220" dirty="0">
                <a:latin typeface="Times New Roman"/>
                <a:cs typeface="Times New Roman"/>
              </a:rPr>
              <a:t>i</a:t>
            </a:r>
            <a:r>
              <a:rPr sz="1100" spc="120" dirty="0">
                <a:latin typeface="Symbol"/>
                <a:cs typeface="Symbol"/>
              </a:rPr>
              <a:t></a:t>
            </a:r>
            <a:r>
              <a:rPr sz="1100" spc="210" dirty="0">
                <a:latin typeface="Times New Roman"/>
                <a:cs typeface="Times New Roman"/>
              </a:rPr>
              <a:t>1</a:t>
            </a:r>
            <a:r>
              <a:rPr sz="1100" dirty="0">
                <a:latin typeface="Times New Roman"/>
                <a:cs typeface="Times New Roman"/>
              </a:rPr>
              <a:t>	</a:t>
            </a:r>
            <a:r>
              <a:rPr sz="1100" i="1" spc="215" dirty="0">
                <a:latin typeface="Times New Roman"/>
                <a:cs typeface="Times New Roman"/>
              </a:rPr>
              <a:t>i</a:t>
            </a:r>
            <a:r>
              <a:rPr sz="1100" spc="120" dirty="0">
                <a:latin typeface="Symbol"/>
                <a:cs typeface="Symbol"/>
              </a:rPr>
              <a:t></a:t>
            </a:r>
            <a:r>
              <a:rPr sz="1100" spc="21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1699" y="3274105"/>
            <a:ext cx="57404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9095" algn="l"/>
              </a:tabLst>
            </a:pPr>
            <a:r>
              <a:rPr sz="2100" i="1" spc="305" dirty="0">
                <a:latin typeface="Symbol"/>
                <a:cs typeface="Symbol"/>
              </a:rPr>
              <a:t></a:t>
            </a:r>
            <a:r>
              <a:rPr sz="2100" spc="305" dirty="0">
                <a:latin typeface="Times New Roman"/>
                <a:cs typeface="Times New Roman"/>
              </a:rPr>
              <a:t>	</a:t>
            </a:r>
            <a:r>
              <a:rPr sz="1900" spc="390" dirty="0">
                <a:latin typeface="Symbol"/>
                <a:cs typeface="Symbol"/>
              </a:rPr>
              <a:t>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2142" y="3746594"/>
            <a:ext cx="3168650" cy="92900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362585" indent="-325120">
              <a:lnSpc>
                <a:spcPct val="100000"/>
              </a:lnSpc>
              <a:spcBef>
                <a:spcPts val="1010"/>
              </a:spcBef>
              <a:buClr>
                <a:srgbClr val="6FAC46"/>
              </a:buClr>
              <a:buFont typeface="Wingdings"/>
              <a:buChar char=""/>
              <a:tabLst>
                <a:tab pos="3632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计算累积概率</a:t>
            </a:r>
            <a:endParaRPr sz="2600">
              <a:latin typeface="Microsoft YaHei"/>
              <a:cs typeface="Microsoft YaHei"/>
            </a:endParaRPr>
          </a:p>
          <a:p>
            <a:pPr marL="1320165">
              <a:lnSpc>
                <a:spcPct val="100000"/>
              </a:lnSpc>
              <a:spcBef>
                <a:spcPts val="685"/>
              </a:spcBef>
              <a:tabLst>
                <a:tab pos="2309495" algn="l"/>
              </a:tabLst>
            </a:pPr>
            <a:r>
              <a:rPr sz="2000" i="1" spc="275" dirty="0">
                <a:latin typeface="Symbol"/>
                <a:cs typeface="Symbol"/>
              </a:rPr>
              <a:t></a:t>
            </a:r>
            <a:r>
              <a:rPr sz="1575" spc="412" baseline="-23809" dirty="0">
                <a:latin typeface="Times New Roman"/>
                <a:cs typeface="Times New Roman"/>
              </a:rPr>
              <a:t>0</a:t>
            </a:r>
            <a:r>
              <a:rPr sz="1575" spc="802" baseline="-23809" dirty="0">
                <a:latin typeface="Times New Roman"/>
                <a:cs typeface="Times New Roman"/>
              </a:rPr>
              <a:t> </a:t>
            </a:r>
            <a:r>
              <a:rPr sz="1800" spc="370" dirty="0">
                <a:latin typeface="Symbol"/>
                <a:cs typeface="Symbol"/>
              </a:rPr>
              <a:t>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225" dirty="0">
                <a:latin typeface="Times New Roman"/>
                <a:cs typeface="Times New Roman"/>
              </a:rPr>
              <a:t>0,	</a:t>
            </a:r>
            <a:r>
              <a:rPr sz="2000" i="1" spc="350" dirty="0">
                <a:latin typeface="Symbol"/>
                <a:cs typeface="Symbol"/>
              </a:rPr>
              <a:t></a:t>
            </a:r>
            <a:r>
              <a:rPr sz="1575" i="1" spc="525" baseline="-23809" dirty="0">
                <a:latin typeface="Times New Roman"/>
                <a:cs typeface="Times New Roman"/>
              </a:rPr>
              <a:t>N </a:t>
            </a:r>
            <a:r>
              <a:rPr sz="1800" spc="370" dirty="0">
                <a:latin typeface="Symbol"/>
                <a:cs typeface="Symbol"/>
              </a:rPr>
              <a:t>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spc="335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720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推导Gini系数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897712"/>
            <a:ext cx="270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阴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影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B的面积：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3458667"/>
            <a:ext cx="2051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gini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系数：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34220" y="1929253"/>
            <a:ext cx="779780" cy="0"/>
          </a:xfrm>
          <a:custGeom>
            <a:avLst/>
            <a:gdLst/>
            <a:ahLst/>
            <a:cxnLst/>
            <a:rect l="l" t="t" r="r" b="b"/>
            <a:pathLst>
              <a:path w="779780">
                <a:moveTo>
                  <a:pt x="0" y="0"/>
                </a:moveTo>
                <a:lnTo>
                  <a:pt x="779240" y="0"/>
                </a:lnTo>
              </a:path>
            </a:pathLst>
          </a:custGeom>
          <a:ln w="76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4541" y="1929253"/>
            <a:ext cx="223520" cy="0"/>
          </a:xfrm>
          <a:custGeom>
            <a:avLst/>
            <a:gdLst/>
            <a:ahLst/>
            <a:cxnLst/>
            <a:rect l="l" t="t" r="r" b="b"/>
            <a:pathLst>
              <a:path w="223519">
                <a:moveTo>
                  <a:pt x="0" y="0"/>
                </a:moveTo>
                <a:lnTo>
                  <a:pt x="223506" y="0"/>
                </a:lnTo>
              </a:path>
            </a:pathLst>
          </a:custGeom>
          <a:ln w="76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35088" y="1929253"/>
            <a:ext cx="347345" cy="0"/>
          </a:xfrm>
          <a:custGeom>
            <a:avLst/>
            <a:gdLst/>
            <a:ahLst/>
            <a:cxnLst/>
            <a:rect l="l" t="t" r="r" b="b"/>
            <a:pathLst>
              <a:path w="347345">
                <a:moveTo>
                  <a:pt x="0" y="0"/>
                </a:moveTo>
                <a:lnTo>
                  <a:pt x="346947" y="0"/>
                </a:lnTo>
              </a:path>
            </a:pathLst>
          </a:custGeom>
          <a:ln w="76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8030" y="2486851"/>
            <a:ext cx="347345" cy="0"/>
          </a:xfrm>
          <a:custGeom>
            <a:avLst/>
            <a:gdLst/>
            <a:ahLst/>
            <a:cxnLst/>
            <a:rect l="l" t="t" r="r" b="b"/>
            <a:pathLst>
              <a:path w="347344">
                <a:moveTo>
                  <a:pt x="0" y="0"/>
                </a:moveTo>
                <a:lnTo>
                  <a:pt x="346808" y="0"/>
                </a:lnTo>
              </a:path>
            </a:pathLst>
          </a:custGeom>
          <a:ln w="76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1414" y="2486851"/>
            <a:ext cx="347345" cy="0"/>
          </a:xfrm>
          <a:custGeom>
            <a:avLst/>
            <a:gdLst/>
            <a:ahLst/>
            <a:cxnLst/>
            <a:rect l="l" t="t" r="r" b="b"/>
            <a:pathLst>
              <a:path w="347345">
                <a:moveTo>
                  <a:pt x="0" y="0"/>
                </a:moveTo>
                <a:lnTo>
                  <a:pt x="346748" y="0"/>
                </a:lnTo>
              </a:path>
            </a:pathLst>
          </a:custGeom>
          <a:ln w="76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32087" y="3082920"/>
            <a:ext cx="1174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80" dirty="0">
                <a:latin typeface="Symbol"/>
                <a:cs typeface="Symbol"/>
              </a:rPr>
              <a:t>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19460" y="2528589"/>
            <a:ext cx="1174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80" dirty="0">
                <a:latin typeface="Symbol"/>
                <a:cs typeface="Symbol"/>
              </a:rPr>
              <a:t>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19460" y="2213123"/>
            <a:ext cx="1174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80" dirty="0">
                <a:latin typeface="Symbol"/>
                <a:cs typeface="Symbol"/>
              </a:rPr>
              <a:t>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79482" y="2328198"/>
            <a:ext cx="1174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80" dirty="0">
                <a:latin typeface="Symbol"/>
                <a:cs typeface="Symbol"/>
              </a:rPr>
              <a:t>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79482" y="2213123"/>
            <a:ext cx="1174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80" dirty="0">
                <a:latin typeface="Symbol"/>
                <a:cs typeface="Symbol"/>
              </a:rPr>
              <a:t>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94531" y="2228368"/>
            <a:ext cx="74485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40080" algn="l"/>
              </a:tabLst>
            </a:pPr>
            <a:r>
              <a:rPr sz="1400" spc="180" dirty="0">
                <a:latin typeface="Symbol"/>
                <a:cs typeface="Symbol"/>
              </a:rPr>
              <a:t></a:t>
            </a:r>
            <a:r>
              <a:rPr sz="1400" spc="180" dirty="0">
                <a:latin typeface="Times New Roman"/>
                <a:cs typeface="Times New Roman"/>
              </a:rPr>
              <a:t>	</a:t>
            </a:r>
            <a:r>
              <a:rPr sz="1400" spc="180" dirty="0">
                <a:latin typeface="Symbol"/>
                <a:cs typeface="Symbol"/>
              </a:rPr>
              <a:t>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4262" y="2343086"/>
            <a:ext cx="6889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84200" algn="l"/>
              </a:tabLst>
            </a:pPr>
            <a:r>
              <a:rPr sz="1400" spc="260" dirty="0">
                <a:latin typeface="Symbol"/>
                <a:cs typeface="Symbol"/>
              </a:rPr>
              <a:t></a:t>
            </a:r>
            <a:r>
              <a:rPr sz="1400" spc="260" dirty="0">
                <a:latin typeface="Times New Roman"/>
                <a:cs typeface="Times New Roman"/>
              </a:rPr>
              <a:t>	</a:t>
            </a:r>
            <a:r>
              <a:rPr sz="1400" spc="180" dirty="0">
                <a:latin typeface="Symbol"/>
                <a:cs typeface="Symbol"/>
              </a:rPr>
              <a:t>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31408" y="1782567"/>
            <a:ext cx="15684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260" dirty="0">
                <a:latin typeface="Symbol"/>
                <a:cs typeface="Symbol"/>
              </a:rPr>
              <a:t>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85387" y="1944480"/>
            <a:ext cx="1174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80" dirty="0">
                <a:latin typeface="Symbol"/>
                <a:cs typeface="Symbol"/>
              </a:rPr>
              <a:t>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85387" y="1682379"/>
            <a:ext cx="1174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80" dirty="0">
                <a:latin typeface="Symbol"/>
                <a:cs typeface="Symbol"/>
              </a:rPr>
              <a:t>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98178" y="1682379"/>
            <a:ext cx="1174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80" dirty="0">
                <a:latin typeface="Symbol"/>
                <a:cs typeface="Symbol"/>
              </a:rPr>
              <a:t>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38001" y="1782567"/>
            <a:ext cx="850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14" dirty="0">
                <a:latin typeface="Symbol"/>
                <a:cs typeface="Symbol"/>
              </a:rPr>
              <a:t>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452" y="2292075"/>
            <a:ext cx="28067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509" dirty="0">
                <a:latin typeface="Symbol"/>
                <a:cs typeface="Symbol"/>
              </a:rPr>
              <a:t>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91759" y="1707608"/>
            <a:ext cx="44894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150" spc="667" baseline="-5291" dirty="0">
                <a:latin typeface="Symbol"/>
                <a:cs typeface="Symbol"/>
              </a:rPr>
              <a:t></a:t>
            </a:r>
            <a:r>
              <a:rPr sz="1400" spc="445" dirty="0">
                <a:latin typeface="Symbol"/>
                <a:cs typeface="Symbol"/>
              </a:rPr>
              <a:t>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86162" y="2797217"/>
            <a:ext cx="17887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1657985" algn="l"/>
              </a:tabLst>
            </a:pPr>
            <a:r>
              <a:rPr sz="2100" spc="390" baseline="-35714" dirty="0">
                <a:latin typeface="Symbol"/>
                <a:cs typeface="Symbol"/>
              </a:rPr>
              <a:t></a:t>
            </a:r>
            <a:r>
              <a:rPr sz="1400" u="sng" spc="2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u="sng" spc="4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u="sng" spc="2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400" spc="815" dirty="0">
                <a:latin typeface="Times New Roman"/>
                <a:cs typeface="Times New Roman"/>
              </a:rPr>
              <a:t> </a:t>
            </a:r>
            <a:r>
              <a:rPr sz="1400" spc="180" dirty="0">
                <a:latin typeface="Symbol"/>
                <a:cs typeface="Symbol"/>
              </a:rPr>
              <a:t></a:t>
            </a:r>
            <a:r>
              <a:rPr sz="1400" spc="180" dirty="0">
                <a:latin typeface="Times New Roman"/>
                <a:cs typeface="Times New Roman"/>
              </a:rPr>
              <a:t>	</a:t>
            </a:r>
            <a:r>
              <a:rPr sz="1400" spc="180" dirty="0">
                <a:latin typeface="Symbol"/>
                <a:cs typeface="Symbol"/>
              </a:rPr>
              <a:t>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28983" y="2228368"/>
            <a:ext cx="3841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79400" algn="l"/>
              </a:tabLst>
            </a:pPr>
            <a:r>
              <a:rPr sz="1400" spc="235" dirty="0">
                <a:latin typeface="Times New Roman"/>
                <a:cs typeface="Times New Roman"/>
              </a:rPr>
              <a:t>1	</a:t>
            </a:r>
            <a:r>
              <a:rPr sz="1400" spc="180" dirty="0">
                <a:latin typeface="Symbol"/>
                <a:cs typeface="Symbol"/>
              </a:rPr>
              <a:t>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35584" y="1669667"/>
            <a:ext cx="1447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23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55278" y="1922693"/>
            <a:ext cx="1447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235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37369" y="2801799"/>
            <a:ext cx="267970" cy="4070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535">
              <a:lnSpc>
                <a:spcPts val="710"/>
              </a:lnSpc>
              <a:spcBef>
                <a:spcPts val="120"/>
              </a:spcBef>
            </a:pPr>
            <a:r>
              <a:rPr sz="800" i="1" spc="195" dirty="0">
                <a:latin typeface="Times New Roman"/>
                <a:cs typeface="Times New Roman"/>
              </a:rPr>
              <a:t>N</a:t>
            </a: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ts val="2270"/>
              </a:lnSpc>
            </a:pPr>
            <a:r>
              <a:rPr sz="2100" spc="-890" dirty="0">
                <a:latin typeface="Symbol"/>
                <a:cs typeface="Symbol"/>
              </a:rPr>
              <a:t>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75088" y="3154658"/>
            <a:ext cx="214629" cy="151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" i="1" spc="80" dirty="0">
                <a:latin typeface="Times New Roman"/>
                <a:cs typeface="Times New Roman"/>
              </a:rPr>
              <a:t>i</a:t>
            </a:r>
            <a:r>
              <a:rPr sz="800" i="1" spc="-160" dirty="0">
                <a:latin typeface="Times New Roman"/>
                <a:cs typeface="Times New Roman"/>
              </a:rPr>
              <a:t> </a:t>
            </a:r>
            <a:r>
              <a:rPr sz="800" spc="125" dirty="0">
                <a:latin typeface="Symbol"/>
                <a:cs typeface="Symbol"/>
              </a:rPr>
              <a:t></a:t>
            </a:r>
            <a:r>
              <a:rPr sz="800" spc="125" dirty="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89888" y="2232578"/>
            <a:ext cx="118745" cy="151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" i="1" spc="195" dirty="0">
                <a:latin typeface="Times New Roman"/>
                <a:cs typeface="Times New Roman"/>
              </a:rPr>
              <a:t>N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94531" y="2513701"/>
            <a:ext cx="74485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40080" algn="l"/>
              </a:tabLst>
            </a:pPr>
            <a:r>
              <a:rPr sz="1400" spc="180" dirty="0">
                <a:latin typeface="Symbol"/>
                <a:cs typeface="Symbol"/>
              </a:rPr>
              <a:t></a:t>
            </a:r>
            <a:r>
              <a:rPr sz="1400" spc="150" dirty="0">
                <a:latin typeface="Times New Roman"/>
                <a:cs typeface="Times New Roman"/>
              </a:rPr>
              <a:t> </a:t>
            </a:r>
            <a:r>
              <a:rPr sz="800" i="1" spc="80" dirty="0">
                <a:latin typeface="Times New Roman"/>
                <a:cs typeface="Times New Roman"/>
              </a:rPr>
              <a:t>i</a:t>
            </a:r>
            <a:r>
              <a:rPr sz="800" i="1" spc="-114" dirty="0">
                <a:latin typeface="Times New Roman"/>
                <a:cs typeface="Times New Roman"/>
              </a:rPr>
              <a:t> </a:t>
            </a:r>
            <a:r>
              <a:rPr sz="800" spc="105" dirty="0">
                <a:latin typeface="Symbol"/>
                <a:cs typeface="Symbol"/>
              </a:rPr>
              <a:t></a:t>
            </a:r>
            <a:r>
              <a:rPr sz="800" spc="145" dirty="0">
                <a:latin typeface="Times New Roman"/>
                <a:cs typeface="Times New Roman"/>
              </a:rPr>
              <a:t>1</a:t>
            </a:r>
            <a:r>
              <a:rPr sz="800" dirty="0">
                <a:latin typeface="Times New Roman"/>
                <a:cs typeface="Times New Roman"/>
              </a:rPr>
              <a:t>	</a:t>
            </a:r>
            <a:r>
              <a:rPr sz="1400" spc="180" dirty="0">
                <a:latin typeface="Symbol"/>
                <a:cs typeface="Symbol"/>
              </a:rPr>
              <a:t>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74839" y="2232578"/>
            <a:ext cx="118745" cy="151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" i="1" spc="195" dirty="0">
                <a:latin typeface="Times New Roman"/>
                <a:cs typeface="Times New Roman"/>
              </a:rPr>
              <a:t>N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79482" y="2511526"/>
            <a:ext cx="3695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270" baseline="-5952" dirty="0">
                <a:latin typeface="Symbol"/>
                <a:cs typeface="Symbol"/>
              </a:rPr>
              <a:t></a:t>
            </a:r>
            <a:r>
              <a:rPr sz="2100" spc="-187" baseline="-5952" dirty="0">
                <a:latin typeface="Times New Roman"/>
                <a:cs typeface="Times New Roman"/>
              </a:rPr>
              <a:t> </a:t>
            </a:r>
            <a:r>
              <a:rPr sz="800" i="1" spc="80" dirty="0">
                <a:latin typeface="Times New Roman"/>
                <a:cs typeface="Times New Roman"/>
              </a:rPr>
              <a:t>i </a:t>
            </a:r>
            <a:r>
              <a:rPr sz="800" spc="125" dirty="0">
                <a:latin typeface="Symbol"/>
                <a:cs typeface="Symbol"/>
              </a:rPr>
              <a:t></a:t>
            </a:r>
            <a:r>
              <a:rPr sz="800" spc="125" dirty="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17808" y="2459107"/>
            <a:ext cx="64135" cy="151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" i="1" spc="80" dirty="0">
                <a:latin typeface="Times New Roman"/>
                <a:cs typeface="Times New Roman"/>
              </a:rPr>
              <a:t>i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94223" y="2232578"/>
            <a:ext cx="118745" cy="151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" i="1" spc="195" dirty="0">
                <a:latin typeface="Times New Roman"/>
                <a:cs typeface="Times New Roman"/>
              </a:rPr>
              <a:t>N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54077" y="2585806"/>
            <a:ext cx="214629" cy="151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" i="1" spc="80" dirty="0">
                <a:latin typeface="Times New Roman"/>
                <a:cs typeface="Times New Roman"/>
              </a:rPr>
              <a:t>i</a:t>
            </a:r>
            <a:r>
              <a:rPr sz="800" i="1" spc="-160" dirty="0">
                <a:latin typeface="Times New Roman"/>
                <a:cs typeface="Times New Roman"/>
              </a:rPr>
              <a:t> </a:t>
            </a:r>
            <a:r>
              <a:rPr sz="800" spc="125" dirty="0">
                <a:latin typeface="Symbol"/>
                <a:cs typeface="Symbol"/>
              </a:rPr>
              <a:t></a:t>
            </a:r>
            <a:r>
              <a:rPr sz="800" spc="125" dirty="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91415" y="2232578"/>
            <a:ext cx="118745" cy="151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" i="1" spc="195" dirty="0">
                <a:latin typeface="Times New Roman"/>
                <a:cs typeface="Times New Roman"/>
              </a:rPr>
              <a:t>N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95998" y="2513701"/>
            <a:ext cx="37020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80" dirty="0">
                <a:latin typeface="Symbol"/>
                <a:cs typeface="Symbol"/>
              </a:rPr>
              <a:t></a:t>
            </a:r>
            <a:r>
              <a:rPr sz="1400" spc="-120" dirty="0">
                <a:latin typeface="Times New Roman"/>
                <a:cs typeface="Times New Roman"/>
              </a:rPr>
              <a:t> </a:t>
            </a:r>
            <a:r>
              <a:rPr sz="800" i="1" spc="80" dirty="0">
                <a:latin typeface="Times New Roman"/>
                <a:cs typeface="Times New Roman"/>
              </a:rPr>
              <a:t>i </a:t>
            </a:r>
            <a:r>
              <a:rPr sz="800" spc="125" dirty="0">
                <a:latin typeface="Symbol"/>
                <a:cs typeface="Symbol"/>
              </a:rPr>
              <a:t></a:t>
            </a:r>
            <a:r>
              <a:rPr sz="800" spc="125" dirty="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614008" y="2295339"/>
            <a:ext cx="133794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32434" algn="l"/>
                <a:tab pos="715010" algn="l"/>
                <a:tab pos="1135380" algn="l"/>
              </a:tabLst>
            </a:pPr>
            <a:r>
              <a:rPr sz="3150" spc="765" baseline="1322" dirty="0">
                <a:latin typeface="Symbol"/>
                <a:cs typeface="Symbol"/>
              </a:rPr>
              <a:t></a:t>
            </a:r>
            <a:r>
              <a:rPr sz="3150" spc="765" baseline="1322" dirty="0">
                <a:latin typeface="Times New Roman"/>
                <a:cs typeface="Times New Roman"/>
              </a:rPr>
              <a:t>	</a:t>
            </a:r>
            <a:r>
              <a:rPr sz="800" i="1" spc="80" dirty="0">
                <a:latin typeface="Times New Roman"/>
                <a:cs typeface="Times New Roman"/>
              </a:rPr>
              <a:t>i	</a:t>
            </a:r>
            <a:r>
              <a:rPr sz="3150" spc="765" baseline="1322" dirty="0">
                <a:latin typeface="Symbol"/>
                <a:cs typeface="Symbol"/>
              </a:rPr>
              <a:t></a:t>
            </a:r>
            <a:r>
              <a:rPr sz="3150" spc="765" baseline="1322" dirty="0">
                <a:latin typeface="Times New Roman"/>
                <a:cs typeface="Times New Roman"/>
              </a:rPr>
              <a:t>	</a:t>
            </a:r>
            <a:r>
              <a:rPr sz="800" i="1" spc="80" dirty="0">
                <a:latin typeface="Times New Roman"/>
                <a:cs typeface="Times New Roman"/>
              </a:rPr>
              <a:t>i</a:t>
            </a:r>
            <a:r>
              <a:rPr sz="800" i="1" spc="-155" dirty="0">
                <a:latin typeface="Times New Roman"/>
                <a:cs typeface="Times New Roman"/>
              </a:rPr>
              <a:t> </a:t>
            </a:r>
            <a:r>
              <a:rPr sz="800" spc="125" dirty="0">
                <a:latin typeface="Symbol"/>
                <a:cs typeface="Symbol"/>
              </a:rPr>
              <a:t></a:t>
            </a:r>
            <a:r>
              <a:rPr sz="800" spc="125" dirty="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5914" y="1674905"/>
            <a:ext cx="118745" cy="151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" i="1" spc="195" dirty="0">
                <a:latin typeface="Times New Roman"/>
                <a:cs typeface="Times New Roman"/>
              </a:rPr>
              <a:t>N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46126" y="2028193"/>
            <a:ext cx="214629" cy="151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" i="1" spc="80" dirty="0">
                <a:latin typeface="Times New Roman"/>
                <a:cs typeface="Times New Roman"/>
              </a:rPr>
              <a:t>i</a:t>
            </a:r>
            <a:r>
              <a:rPr sz="800" i="1" spc="-160" dirty="0">
                <a:latin typeface="Times New Roman"/>
                <a:cs typeface="Times New Roman"/>
              </a:rPr>
              <a:t> </a:t>
            </a:r>
            <a:r>
              <a:rPr sz="800" spc="125" dirty="0">
                <a:latin typeface="Symbol"/>
                <a:cs typeface="Symbol"/>
              </a:rPr>
              <a:t></a:t>
            </a:r>
            <a:r>
              <a:rPr sz="800" spc="125" dirty="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750763" y="1901867"/>
            <a:ext cx="64135" cy="151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" i="1" spc="80" dirty="0">
                <a:latin typeface="Times New Roman"/>
                <a:cs typeface="Times New Roman"/>
              </a:rPr>
              <a:t>i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708527" y="1738098"/>
            <a:ext cx="7054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03555" algn="l"/>
              </a:tabLst>
            </a:pPr>
            <a:r>
              <a:rPr sz="3150" spc="765" baseline="1322" dirty="0">
                <a:latin typeface="Symbol"/>
                <a:cs typeface="Symbol"/>
              </a:rPr>
              <a:t></a:t>
            </a:r>
            <a:r>
              <a:rPr sz="3150" spc="765" baseline="1322" dirty="0">
                <a:latin typeface="Times New Roman"/>
                <a:cs typeface="Times New Roman"/>
              </a:rPr>
              <a:t>	</a:t>
            </a:r>
            <a:r>
              <a:rPr sz="800" i="1" spc="80" dirty="0">
                <a:latin typeface="Times New Roman"/>
                <a:cs typeface="Times New Roman"/>
              </a:rPr>
              <a:t>i</a:t>
            </a:r>
            <a:r>
              <a:rPr sz="800" i="1" spc="-160" dirty="0">
                <a:latin typeface="Times New Roman"/>
                <a:cs typeface="Times New Roman"/>
              </a:rPr>
              <a:t> </a:t>
            </a:r>
            <a:r>
              <a:rPr sz="800" spc="125" dirty="0">
                <a:latin typeface="Symbol"/>
                <a:cs typeface="Symbol"/>
              </a:rPr>
              <a:t></a:t>
            </a:r>
            <a:r>
              <a:rPr sz="800" spc="125" dirty="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94545" y="1674905"/>
            <a:ext cx="118745" cy="151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" i="1" spc="195" dirty="0">
                <a:latin typeface="Times New Roman"/>
                <a:cs typeface="Times New Roman"/>
              </a:rPr>
              <a:t>N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454877" y="1953913"/>
            <a:ext cx="3606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i="1" spc="80" dirty="0">
                <a:latin typeface="Times New Roman"/>
                <a:cs typeface="Times New Roman"/>
              </a:rPr>
              <a:t>i </a:t>
            </a:r>
            <a:r>
              <a:rPr sz="800" spc="125" dirty="0">
                <a:latin typeface="Symbol"/>
                <a:cs typeface="Symbol"/>
              </a:rPr>
              <a:t></a:t>
            </a:r>
            <a:r>
              <a:rPr sz="800" spc="125" dirty="0">
                <a:latin typeface="Times New Roman"/>
                <a:cs typeface="Times New Roman"/>
              </a:rPr>
              <a:t>1</a:t>
            </a:r>
            <a:r>
              <a:rPr sz="800" spc="-45" dirty="0">
                <a:latin typeface="Times New Roman"/>
                <a:cs typeface="Times New Roman"/>
              </a:rPr>
              <a:t> </a:t>
            </a:r>
            <a:r>
              <a:rPr sz="2100" spc="270" baseline="1984" dirty="0">
                <a:latin typeface="Symbol"/>
                <a:cs typeface="Symbol"/>
              </a:rPr>
              <a:t></a:t>
            </a:r>
            <a:endParaRPr sz="2100" baseline="1984">
              <a:latin typeface="Symbol"/>
              <a:cs typeface="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521444" y="1788610"/>
            <a:ext cx="64135" cy="151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" i="1" spc="80" dirty="0">
                <a:latin typeface="Times New Roman"/>
                <a:cs typeface="Times New Roman"/>
              </a:rPr>
              <a:t>i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970505" y="1788610"/>
            <a:ext cx="214629" cy="151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" i="1" spc="80" dirty="0">
                <a:latin typeface="Times New Roman"/>
                <a:cs typeface="Times New Roman"/>
              </a:rPr>
              <a:t>i</a:t>
            </a:r>
            <a:r>
              <a:rPr sz="800" i="1" spc="-160" dirty="0">
                <a:latin typeface="Times New Roman"/>
                <a:cs typeface="Times New Roman"/>
              </a:rPr>
              <a:t> </a:t>
            </a:r>
            <a:r>
              <a:rPr sz="800" spc="125" dirty="0">
                <a:latin typeface="Symbol"/>
                <a:cs typeface="Symbol"/>
              </a:rPr>
              <a:t></a:t>
            </a:r>
            <a:r>
              <a:rPr sz="800" spc="125" dirty="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05885" y="3049159"/>
            <a:ext cx="5327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335" dirty="0">
                <a:latin typeface="Times New Roman"/>
                <a:cs typeface="Times New Roman"/>
              </a:rPr>
              <a:t>2</a:t>
            </a:r>
            <a:r>
              <a:rPr sz="1400" i="1" spc="335" dirty="0">
                <a:latin typeface="Times New Roman"/>
                <a:cs typeface="Times New Roman"/>
              </a:rPr>
              <a:t>N</a:t>
            </a:r>
            <a:r>
              <a:rPr sz="1400" i="1" spc="145" dirty="0">
                <a:latin typeface="Times New Roman"/>
                <a:cs typeface="Times New Roman"/>
              </a:rPr>
              <a:t> </a:t>
            </a:r>
            <a:r>
              <a:rPr sz="2100" spc="270" baseline="-9920" dirty="0">
                <a:latin typeface="Symbol"/>
                <a:cs typeface="Symbol"/>
              </a:rPr>
              <a:t></a:t>
            </a:r>
            <a:endParaRPr sz="2100" baseline="-9920"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314630" y="2479933"/>
            <a:ext cx="3200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355" dirty="0">
                <a:latin typeface="Times New Roman"/>
                <a:cs typeface="Times New Roman"/>
              </a:rPr>
              <a:t>2</a:t>
            </a:r>
            <a:r>
              <a:rPr sz="1400" i="1" spc="315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31285" y="2479933"/>
            <a:ext cx="3200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355" dirty="0">
                <a:latin typeface="Times New Roman"/>
                <a:cs typeface="Times New Roman"/>
              </a:rPr>
              <a:t>2</a:t>
            </a:r>
            <a:r>
              <a:rPr sz="1400" i="1" spc="315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961515" y="1831377"/>
            <a:ext cx="696595" cy="63690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825"/>
              </a:spcBef>
            </a:pPr>
            <a:r>
              <a:rPr sz="1400" spc="355" dirty="0">
                <a:latin typeface="Times New Roman"/>
                <a:cs typeface="Times New Roman"/>
              </a:rPr>
              <a:t>2</a:t>
            </a:r>
            <a:r>
              <a:rPr sz="1400" i="1" spc="315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462915" algn="l"/>
              </a:tabLst>
            </a:pPr>
            <a:r>
              <a:rPr sz="1400" spc="180" dirty="0">
                <a:latin typeface="Symbol"/>
                <a:cs typeface="Symbol"/>
              </a:rPr>
              <a:t></a:t>
            </a:r>
            <a:r>
              <a:rPr sz="1400" spc="180" dirty="0">
                <a:latin typeface="Times New Roman"/>
                <a:cs typeface="Times New Roman"/>
              </a:rPr>
              <a:t>	</a:t>
            </a:r>
            <a:r>
              <a:rPr sz="1400" spc="23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759413" y="1797096"/>
            <a:ext cx="342900" cy="3657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ts val="1335"/>
              </a:lnSpc>
              <a:spcBef>
                <a:spcPts val="105"/>
              </a:spcBef>
            </a:pPr>
            <a:r>
              <a:rPr sz="1400" spc="180" dirty="0">
                <a:latin typeface="Symbol"/>
                <a:cs typeface="Symbol"/>
              </a:rPr>
              <a:t></a:t>
            </a:r>
            <a:endParaRPr sz="1400">
              <a:latin typeface="Symbol"/>
              <a:cs typeface="Symbol"/>
            </a:endParaRPr>
          </a:p>
          <a:p>
            <a:pPr marL="12700">
              <a:lnSpc>
                <a:spcPts val="1335"/>
              </a:lnSpc>
            </a:pPr>
            <a:r>
              <a:rPr sz="1400" i="1" spc="315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02731" y="1782567"/>
            <a:ext cx="5111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i="1" spc="270" dirty="0">
                <a:latin typeface="Times New Roman"/>
                <a:cs typeface="Times New Roman"/>
              </a:rPr>
              <a:t>S</a:t>
            </a:r>
            <a:r>
              <a:rPr sz="1200" i="1" spc="405" baseline="-24305" dirty="0">
                <a:latin typeface="Times New Roman"/>
                <a:cs typeface="Times New Roman"/>
              </a:rPr>
              <a:t>B</a:t>
            </a:r>
            <a:r>
              <a:rPr sz="1200" i="1" spc="585" baseline="-24305" dirty="0">
                <a:latin typeface="Times New Roman"/>
                <a:cs typeface="Times New Roman"/>
              </a:rPr>
              <a:t> </a:t>
            </a:r>
            <a:r>
              <a:rPr sz="1400" spc="260" dirty="0">
                <a:latin typeface="Symbol"/>
                <a:cs typeface="Symbol"/>
              </a:rPr>
              <a:t>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470598" y="2895051"/>
            <a:ext cx="1203960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  <a:tabLst>
                <a:tab pos="549275" algn="l"/>
              </a:tabLst>
            </a:pPr>
            <a:r>
              <a:rPr sz="1400" spc="180" dirty="0">
                <a:latin typeface="Symbol"/>
                <a:cs typeface="Symbol"/>
              </a:rPr>
              <a:t></a:t>
            </a:r>
            <a:r>
              <a:rPr sz="1400" spc="-130" dirty="0">
                <a:latin typeface="Times New Roman"/>
                <a:cs typeface="Times New Roman"/>
              </a:rPr>
              <a:t> </a:t>
            </a:r>
            <a:r>
              <a:rPr sz="1400" spc="235" dirty="0">
                <a:latin typeface="Times New Roman"/>
                <a:cs typeface="Times New Roman"/>
              </a:rPr>
              <a:t>2	</a:t>
            </a:r>
            <a:r>
              <a:rPr sz="1500" i="1" spc="180" dirty="0">
                <a:latin typeface="Symbol"/>
                <a:cs typeface="Symbol"/>
              </a:rPr>
              <a:t></a:t>
            </a:r>
            <a:r>
              <a:rPr sz="1200" i="1" spc="270" baseline="-24305" dirty="0">
                <a:latin typeface="Times New Roman"/>
                <a:cs typeface="Times New Roman"/>
              </a:rPr>
              <a:t>i</a:t>
            </a:r>
            <a:r>
              <a:rPr sz="1200" i="1" spc="427" baseline="-24305" dirty="0">
                <a:latin typeface="Times New Roman"/>
                <a:cs typeface="Times New Roman"/>
              </a:rPr>
              <a:t> </a:t>
            </a:r>
            <a:r>
              <a:rPr sz="1400" spc="265" dirty="0">
                <a:latin typeface="Symbol"/>
                <a:cs typeface="Symbol"/>
              </a:rPr>
              <a:t></a:t>
            </a:r>
            <a:r>
              <a:rPr sz="1400" spc="265" dirty="0">
                <a:latin typeface="Times New Roman"/>
                <a:cs typeface="Times New Roman"/>
              </a:rPr>
              <a:t>1</a:t>
            </a:r>
            <a:r>
              <a:rPr sz="1400" spc="265" dirty="0">
                <a:latin typeface="Symbol"/>
                <a:cs typeface="Symbol"/>
              </a:rPr>
              <a:t>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041414" y="2253597"/>
            <a:ext cx="163322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500" i="1" spc="225" dirty="0">
                <a:latin typeface="Symbol"/>
                <a:cs typeface="Symbol"/>
              </a:rPr>
              <a:t></a:t>
            </a:r>
            <a:r>
              <a:rPr sz="1500" spc="225" dirty="0">
                <a:latin typeface="Times New Roman"/>
                <a:cs typeface="Times New Roman"/>
              </a:rPr>
              <a:t> </a:t>
            </a:r>
            <a:r>
              <a:rPr sz="1500" spc="155" dirty="0">
                <a:latin typeface="Times New Roman"/>
                <a:cs typeface="Times New Roman"/>
              </a:rPr>
              <a:t> </a:t>
            </a:r>
            <a:r>
              <a:rPr sz="1400" spc="260" dirty="0">
                <a:latin typeface="Symbol"/>
                <a:cs typeface="Symbol"/>
              </a:rPr>
              <a:t>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385" dirty="0">
                <a:latin typeface="Symbol"/>
                <a:cs typeface="Symbol"/>
              </a:rPr>
              <a:t></a:t>
            </a:r>
            <a:r>
              <a:rPr sz="3150" spc="930" baseline="-7936" dirty="0">
                <a:latin typeface="Symbol"/>
                <a:cs typeface="Symbol"/>
              </a:rPr>
              <a:t></a:t>
            </a:r>
            <a:r>
              <a:rPr sz="1500" i="1" spc="280" dirty="0">
                <a:latin typeface="Symbol"/>
                <a:cs typeface="Symbol"/>
              </a:rPr>
              <a:t></a:t>
            </a:r>
            <a:r>
              <a:rPr sz="1200" i="1" spc="120" baseline="-24305" dirty="0">
                <a:latin typeface="Times New Roman"/>
                <a:cs typeface="Times New Roman"/>
              </a:rPr>
              <a:t>i</a:t>
            </a:r>
            <a:r>
              <a:rPr sz="1200" i="1" baseline="-24305" dirty="0">
                <a:latin typeface="Times New Roman"/>
                <a:cs typeface="Times New Roman"/>
              </a:rPr>
              <a:t>  </a:t>
            </a:r>
            <a:r>
              <a:rPr sz="1400" spc="180" dirty="0">
                <a:latin typeface="Symbol"/>
                <a:cs typeface="Symbol"/>
              </a:rPr>
              <a:t>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380" dirty="0">
                <a:latin typeface="Symbol"/>
                <a:cs typeface="Symbol"/>
              </a:rPr>
              <a:t></a:t>
            </a:r>
            <a:r>
              <a:rPr sz="1400" spc="240" dirty="0">
                <a:latin typeface="Times New Roman"/>
                <a:cs typeface="Times New Roman"/>
              </a:rPr>
              <a:t>1</a:t>
            </a:r>
            <a:r>
              <a:rPr sz="2100" spc="270" baseline="3968" dirty="0">
                <a:latin typeface="Symbol"/>
                <a:cs typeface="Symbol"/>
              </a:rPr>
              <a:t></a:t>
            </a:r>
            <a:endParaRPr sz="2100" baseline="3968">
              <a:latin typeface="Symbol"/>
              <a:cs typeface="Symbo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883429" y="2326201"/>
            <a:ext cx="1381125" cy="4273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ts val="1620"/>
              </a:lnSpc>
              <a:spcBef>
                <a:spcPts val="140"/>
              </a:spcBef>
              <a:tabLst>
                <a:tab pos="715010" algn="l"/>
                <a:tab pos="1090295" algn="l"/>
              </a:tabLst>
            </a:pPr>
            <a:r>
              <a:rPr sz="1500" i="1" spc="225" dirty="0">
                <a:latin typeface="Symbol"/>
                <a:cs typeface="Symbol"/>
              </a:rPr>
              <a:t></a:t>
            </a:r>
            <a:r>
              <a:rPr sz="1500" i="1" spc="530" dirty="0">
                <a:latin typeface="Times New Roman"/>
                <a:cs typeface="Times New Roman"/>
              </a:rPr>
              <a:t> </a:t>
            </a:r>
            <a:r>
              <a:rPr sz="1400" spc="260" dirty="0">
                <a:latin typeface="Symbol"/>
                <a:cs typeface="Symbol"/>
              </a:rPr>
              <a:t></a:t>
            </a:r>
            <a:r>
              <a:rPr sz="1400" spc="260" dirty="0">
                <a:latin typeface="Times New Roman"/>
                <a:cs typeface="Times New Roman"/>
              </a:rPr>
              <a:t>	</a:t>
            </a:r>
            <a:r>
              <a:rPr sz="1500" i="1" spc="225" dirty="0">
                <a:latin typeface="Symbol"/>
                <a:cs typeface="Symbol"/>
              </a:rPr>
              <a:t></a:t>
            </a:r>
            <a:r>
              <a:rPr sz="1500" spc="225" dirty="0">
                <a:latin typeface="Times New Roman"/>
                <a:cs typeface="Times New Roman"/>
              </a:rPr>
              <a:t>	</a:t>
            </a:r>
            <a:r>
              <a:rPr sz="1400" spc="180" dirty="0">
                <a:latin typeface="Symbol"/>
                <a:cs typeface="Symbol"/>
              </a:rPr>
              <a:t>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260" dirty="0">
                <a:latin typeface="Symbol"/>
                <a:cs typeface="Symbol"/>
              </a:rPr>
              <a:t></a:t>
            </a:r>
            <a:endParaRPr sz="1400">
              <a:latin typeface="Symbol"/>
              <a:cs typeface="Symbol"/>
            </a:endParaRPr>
          </a:p>
          <a:p>
            <a:pPr marL="1090295">
              <a:lnSpc>
                <a:spcPts val="1500"/>
              </a:lnSpc>
            </a:pPr>
            <a:r>
              <a:rPr sz="1400" spc="180" dirty="0">
                <a:latin typeface="Symbol"/>
                <a:cs typeface="Symbol"/>
              </a:rPr>
              <a:t>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992411" y="1724954"/>
            <a:ext cx="941069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62280" algn="l"/>
              </a:tabLst>
            </a:pPr>
            <a:r>
              <a:rPr sz="1850" spc="25" dirty="0">
                <a:latin typeface="Symbol"/>
                <a:cs typeface="Symbol"/>
              </a:rPr>
              <a:t></a:t>
            </a:r>
            <a:r>
              <a:rPr sz="1500" i="1" spc="25" dirty="0">
                <a:latin typeface="Symbol"/>
                <a:cs typeface="Symbol"/>
              </a:rPr>
              <a:t></a:t>
            </a:r>
            <a:r>
              <a:rPr sz="1500" spc="25" dirty="0">
                <a:latin typeface="Times New Roman"/>
                <a:cs typeface="Times New Roman"/>
              </a:rPr>
              <a:t>	</a:t>
            </a:r>
            <a:r>
              <a:rPr sz="1400" spc="260" dirty="0">
                <a:latin typeface="Symbol"/>
                <a:cs typeface="Symbol"/>
              </a:rPr>
              <a:t></a:t>
            </a:r>
            <a:r>
              <a:rPr sz="1400" spc="260" dirty="0">
                <a:latin typeface="Times New Roman"/>
                <a:cs typeface="Times New Roman"/>
              </a:rPr>
              <a:t> </a:t>
            </a:r>
            <a:r>
              <a:rPr sz="1500" i="1" spc="225" dirty="0">
                <a:latin typeface="Symbol"/>
                <a:cs typeface="Symbol"/>
              </a:rPr>
              <a:t></a:t>
            </a:r>
            <a:r>
              <a:rPr sz="1500" i="1" spc="-19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Symbol"/>
                <a:cs typeface="Symbol"/>
              </a:rPr>
              <a:t>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819113" y="1652783"/>
            <a:ext cx="1109345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406400" algn="l"/>
                <a:tab pos="976630" algn="l"/>
              </a:tabLst>
            </a:pPr>
            <a:r>
              <a:rPr sz="1500" i="1" spc="225" dirty="0">
                <a:latin typeface="Symbol"/>
                <a:cs typeface="Symbol"/>
              </a:rPr>
              <a:t></a:t>
            </a:r>
            <a:r>
              <a:rPr sz="1500" spc="225" dirty="0">
                <a:latin typeface="Times New Roman"/>
                <a:cs typeface="Times New Roman"/>
              </a:rPr>
              <a:t>	</a:t>
            </a:r>
            <a:r>
              <a:rPr sz="1400" spc="260" dirty="0">
                <a:latin typeface="Symbol"/>
                <a:cs typeface="Symbol"/>
              </a:rPr>
              <a:t></a:t>
            </a:r>
            <a:r>
              <a:rPr sz="1400" spc="-145" dirty="0">
                <a:latin typeface="Times New Roman"/>
                <a:cs typeface="Times New Roman"/>
              </a:rPr>
              <a:t> </a:t>
            </a:r>
            <a:r>
              <a:rPr sz="1500" i="1" spc="225" dirty="0">
                <a:latin typeface="Symbol"/>
                <a:cs typeface="Symbol"/>
              </a:rPr>
              <a:t>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400" spc="23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925410" y="2663003"/>
            <a:ext cx="390525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spc="340" dirty="0">
                <a:latin typeface="Symbol"/>
                <a:cs typeface="Symbol"/>
              </a:rPr>
              <a:t></a:t>
            </a:r>
            <a:r>
              <a:rPr sz="1850" spc="-254" dirty="0">
                <a:latin typeface="Times New Roman"/>
                <a:cs typeface="Times New Roman"/>
              </a:rPr>
              <a:t> </a:t>
            </a:r>
            <a:r>
              <a:rPr sz="1850" spc="310" dirty="0">
                <a:latin typeface="Times New Roman"/>
                <a:cs typeface="Times New Roman"/>
              </a:rPr>
              <a:t>1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343317" y="2724191"/>
            <a:ext cx="487045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51155" algn="l"/>
              </a:tabLst>
            </a:pPr>
            <a:r>
              <a:rPr sz="1850" spc="305" dirty="0">
                <a:latin typeface="Symbol"/>
                <a:cs typeface="Symbol"/>
              </a:rPr>
              <a:t></a:t>
            </a:r>
            <a:r>
              <a:rPr sz="1850" spc="305" dirty="0">
                <a:latin typeface="Times New Roman"/>
                <a:cs typeface="Times New Roman"/>
              </a:rPr>
              <a:t>	</a:t>
            </a:r>
            <a:r>
              <a:rPr sz="1050" i="1" spc="260" dirty="0"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317917" y="2501674"/>
            <a:ext cx="396240" cy="3327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1850" spc="195" dirty="0">
                <a:latin typeface="Symbol"/>
                <a:cs typeface="Symbol"/>
              </a:rPr>
              <a:t></a:t>
            </a:r>
            <a:r>
              <a:rPr sz="3000" i="1" spc="292" baseline="-30555" dirty="0">
                <a:latin typeface="Symbol"/>
                <a:cs typeface="Symbol"/>
              </a:rPr>
              <a:t></a:t>
            </a:r>
            <a:endParaRPr sz="3000" baseline="-30555">
              <a:latin typeface="Symbol"/>
              <a:cs typeface="Symbo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317916" y="2284071"/>
            <a:ext cx="991235" cy="3327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775" spc="322" baseline="-4504" dirty="0">
                <a:latin typeface="Symbol"/>
                <a:cs typeface="Symbol"/>
              </a:rPr>
              <a:t></a:t>
            </a:r>
            <a:r>
              <a:rPr sz="2000" i="1" spc="215" dirty="0">
                <a:latin typeface="Symbol"/>
                <a:cs typeface="Symbol"/>
              </a:rPr>
              <a:t></a:t>
            </a:r>
            <a:r>
              <a:rPr sz="1575" spc="322" baseline="-23809" dirty="0">
                <a:latin typeface="Times New Roman"/>
                <a:cs typeface="Times New Roman"/>
              </a:rPr>
              <a:t>0 </a:t>
            </a:r>
            <a:r>
              <a:rPr sz="1850" spc="340" dirty="0">
                <a:latin typeface="Symbol"/>
                <a:cs typeface="Symbol"/>
              </a:rPr>
              <a:t></a:t>
            </a:r>
            <a:r>
              <a:rPr sz="1850" spc="-190" dirty="0">
                <a:latin typeface="Times New Roman"/>
                <a:cs typeface="Times New Roman"/>
              </a:rPr>
              <a:t> </a:t>
            </a:r>
            <a:r>
              <a:rPr sz="1850" spc="310" dirty="0">
                <a:latin typeface="Times New Roman"/>
                <a:cs typeface="Times New Roman"/>
              </a:rPr>
              <a:t>0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230111" y="53339"/>
            <a:ext cx="2878836" cy="2194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309310" y="4433436"/>
            <a:ext cx="974090" cy="0"/>
          </a:xfrm>
          <a:custGeom>
            <a:avLst/>
            <a:gdLst/>
            <a:ahLst/>
            <a:cxnLst/>
            <a:rect l="l" t="t" r="r" b="b"/>
            <a:pathLst>
              <a:path w="974089">
                <a:moveTo>
                  <a:pt x="0" y="0"/>
                </a:moveTo>
                <a:lnTo>
                  <a:pt x="973478" y="0"/>
                </a:lnTo>
              </a:path>
            </a:pathLst>
          </a:custGeom>
          <a:ln w="97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13988" y="4433436"/>
            <a:ext cx="1075690" cy="0"/>
          </a:xfrm>
          <a:custGeom>
            <a:avLst/>
            <a:gdLst/>
            <a:ahLst/>
            <a:cxnLst/>
            <a:rect l="l" t="t" r="r" b="b"/>
            <a:pathLst>
              <a:path w="1075689">
                <a:moveTo>
                  <a:pt x="0" y="0"/>
                </a:moveTo>
                <a:lnTo>
                  <a:pt x="1075539" y="0"/>
                </a:lnTo>
              </a:path>
            </a:pathLst>
          </a:custGeom>
          <a:ln w="97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8233816" y="4472445"/>
            <a:ext cx="146050" cy="304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spc="254" dirty="0">
                <a:latin typeface="Symbol"/>
                <a:cs typeface="Symbol"/>
              </a:rPr>
              <a:t>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233816" y="4101419"/>
            <a:ext cx="146050" cy="304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spc="254" dirty="0">
                <a:latin typeface="Symbol"/>
                <a:cs typeface="Symbol"/>
              </a:rPr>
              <a:t>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353192" y="4246841"/>
            <a:ext cx="198120" cy="304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spc="370" dirty="0">
                <a:latin typeface="Symbol"/>
                <a:cs typeface="Symbol"/>
              </a:rPr>
              <a:t>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886381" y="4250573"/>
            <a:ext cx="339090" cy="304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spc="254" dirty="0">
                <a:latin typeface="Symbol"/>
                <a:cs typeface="Symbol"/>
              </a:rPr>
              <a:t></a:t>
            </a:r>
            <a:r>
              <a:rPr sz="1800" spc="-240" dirty="0">
                <a:latin typeface="Times New Roman"/>
                <a:cs typeface="Times New Roman"/>
              </a:rPr>
              <a:t> </a:t>
            </a:r>
            <a:r>
              <a:rPr sz="2700" spc="502" baseline="1543" dirty="0">
                <a:latin typeface="Times New Roman"/>
                <a:cs typeface="Times New Roman"/>
              </a:rPr>
              <a:t>2</a:t>
            </a:r>
            <a:endParaRPr sz="2700" baseline="1543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551790" y="4101419"/>
            <a:ext cx="480695" cy="304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u="sng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3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800" spc="330" dirty="0">
                <a:latin typeface="Times New Roman"/>
                <a:cs typeface="Times New Roman"/>
              </a:rPr>
              <a:t> </a:t>
            </a:r>
            <a:r>
              <a:rPr sz="1800" spc="254" dirty="0">
                <a:latin typeface="Symbol"/>
                <a:cs typeface="Symbol"/>
              </a:rPr>
              <a:t>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890327" y="4428629"/>
            <a:ext cx="499745" cy="304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spc="330" dirty="0">
                <a:latin typeface="Times New Roman"/>
                <a:cs typeface="Times New Roman"/>
              </a:rPr>
              <a:t>1/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335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200516" y="4107285"/>
            <a:ext cx="349250" cy="6470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13030">
              <a:lnSpc>
                <a:spcPts val="925"/>
              </a:lnSpc>
              <a:spcBef>
                <a:spcPts val="114"/>
              </a:spcBef>
            </a:pPr>
            <a:r>
              <a:rPr sz="1050" i="1" spc="260" dirty="0"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2825"/>
              </a:lnSpc>
            </a:pPr>
            <a:r>
              <a:rPr sz="2750" spc="-1170" dirty="0">
                <a:latin typeface="Symbol"/>
                <a:cs typeface="Symbol"/>
              </a:rPr>
              <a:t></a:t>
            </a:r>
            <a:endParaRPr sz="2750">
              <a:latin typeface="Symbol"/>
              <a:cs typeface="Symbol"/>
            </a:endParaRPr>
          </a:p>
          <a:p>
            <a:pPr marL="60960">
              <a:lnSpc>
                <a:spcPts val="1120"/>
              </a:lnSpc>
            </a:pPr>
            <a:r>
              <a:rPr sz="1050" i="1" spc="105" dirty="0">
                <a:latin typeface="Times New Roman"/>
                <a:cs typeface="Times New Roman"/>
              </a:rPr>
              <a:t>i</a:t>
            </a:r>
            <a:r>
              <a:rPr sz="1050" i="1" spc="-180" dirty="0">
                <a:latin typeface="Times New Roman"/>
                <a:cs typeface="Times New Roman"/>
              </a:rPr>
              <a:t> </a:t>
            </a:r>
            <a:r>
              <a:rPr sz="1050" spc="165" dirty="0">
                <a:latin typeface="Symbol"/>
                <a:cs typeface="Symbol"/>
              </a:rPr>
              <a:t></a:t>
            </a:r>
            <a:r>
              <a:rPr sz="1050" spc="165" dirty="0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562387" y="4428629"/>
            <a:ext cx="495934" cy="304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800" i="1" spc="445" dirty="0">
                <a:latin typeface="Times New Roman"/>
                <a:cs typeface="Times New Roman"/>
              </a:rPr>
              <a:t>N</a:t>
            </a:r>
            <a:r>
              <a:rPr sz="1800" i="1" spc="185" dirty="0">
                <a:latin typeface="Times New Roman"/>
                <a:cs typeface="Times New Roman"/>
              </a:rPr>
              <a:t> </a:t>
            </a:r>
            <a:r>
              <a:rPr sz="2700" spc="382" baseline="-10802" dirty="0">
                <a:latin typeface="Symbol"/>
                <a:cs typeface="Symbol"/>
              </a:rPr>
              <a:t></a:t>
            </a:r>
            <a:endParaRPr sz="2700" baseline="-10802">
              <a:latin typeface="Symbol"/>
              <a:cs typeface="Symbo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721081" y="4246841"/>
            <a:ext cx="1825625" cy="304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5"/>
              </a:spcBef>
            </a:pPr>
            <a:r>
              <a:rPr sz="1800" spc="370" dirty="0">
                <a:latin typeface="Symbol"/>
                <a:cs typeface="Symbol"/>
              </a:rPr>
              <a:t></a:t>
            </a:r>
            <a:r>
              <a:rPr sz="1800" spc="-175" dirty="0">
                <a:latin typeface="Times New Roman"/>
                <a:cs typeface="Times New Roman"/>
              </a:rPr>
              <a:t> </a:t>
            </a:r>
            <a:r>
              <a:rPr sz="1800" spc="440" dirty="0">
                <a:latin typeface="Times New Roman"/>
                <a:cs typeface="Times New Roman"/>
              </a:rPr>
              <a:t>1</a:t>
            </a:r>
            <a:r>
              <a:rPr sz="1800" spc="440" dirty="0">
                <a:latin typeface="Symbol"/>
                <a:cs typeface="Symbol"/>
              </a:rPr>
              <a:t>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370" dirty="0">
                <a:latin typeface="Times New Roman"/>
                <a:cs typeface="Times New Roman"/>
              </a:rPr>
              <a:t>2</a:t>
            </a:r>
            <a:r>
              <a:rPr sz="1800" i="1" spc="370" dirty="0">
                <a:latin typeface="Times New Roman"/>
                <a:cs typeface="Times New Roman"/>
              </a:rPr>
              <a:t>S</a:t>
            </a:r>
            <a:r>
              <a:rPr sz="1575" i="1" spc="555" baseline="-23809" dirty="0">
                <a:latin typeface="Times New Roman"/>
                <a:cs typeface="Times New Roman"/>
              </a:rPr>
              <a:t>B</a:t>
            </a:r>
            <a:r>
              <a:rPr sz="1575" i="1" spc="825" baseline="-23809" dirty="0">
                <a:latin typeface="Times New Roman"/>
                <a:cs typeface="Times New Roman"/>
              </a:rPr>
              <a:t> </a:t>
            </a:r>
            <a:r>
              <a:rPr sz="1800" spc="370" dirty="0">
                <a:latin typeface="Symbol"/>
                <a:cs typeface="Symbol"/>
              </a:rPr>
              <a:t></a:t>
            </a:r>
            <a:r>
              <a:rPr sz="1800" spc="-170" dirty="0">
                <a:latin typeface="Times New Roman"/>
                <a:cs typeface="Times New Roman"/>
              </a:rPr>
              <a:t> </a:t>
            </a:r>
            <a:r>
              <a:rPr sz="1800" spc="440" dirty="0">
                <a:latin typeface="Times New Roman"/>
                <a:cs typeface="Times New Roman"/>
              </a:rPr>
              <a:t>1</a:t>
            </a:r>
            <a:r>
              <a:rPr sz="1800" spc="440" dirty="0">
                <a:latin typeface="Symbol"/>
                <a:cs typeface="Symbol"/>
              </a:rPr>
              <a:t>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563302" y="4100022"/>
            <a:ext cx="1113155" cy="304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800" spc="330" dirty="0">
                <a:latin typeface="Times New Roman"/>
                <a:cs typeface="Times New Roman"/>
              </a:rPr>
              <a:t>1/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335" dirty="0">
                <a:latin typeface="Times New Roman"/>
                <a:cs typeface="Times New Roman"/>
              </a:rPr>
              <a:t>2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370" dirty="0">
                <a:latin typeface="Symbol"/>
                <a:cs typeface="Symbol"/>
              </a:rPr>
              <a:t>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i="1" spc="360" dirty="0">
                <a:latin typeface="Times New Roman"/>
                <a:cs typeface="Times New Roman"/>
              </a:rPr>
              <a:t>S</a:t>
            </a:r>
            <a:r>
              <a:rPr sz="1575" i="1" spc="540" baseline="-23809" dirty="0">
                <a:latin typeface="Times New Roman"/>
                <a:cs typeface="Times New Roman"/>
              </a:rPr>
              <a:t>B</a:t>
            </a:r>
            <a:endParaRPr sz="1575" baseline="-23809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297029" y="4428629"/>
            <a:ext cx="972819" cy="304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800" i="1" spc="395" dirty="0">
                <a:latin typeface="Times New Roman"/>
                <a:cs typeface="Times New Roman"/>
              </a:rPr>
              <a:t>S</a:t>
            </a:r>
            <a:r>
              <a:rPr sz="1575" i="1" spc="592" baseline="-23809" dirty="0">
                <a:latin typeface="Times New Roman"/>
                <a:cs typeface="Times New Roman"/>
              </a:rPr>
              <a:t>A </a:t>
            </a:r>
            <a:r>
              <a:rPr sz="1800" spc="370" dirty="0">
                <a:latin typeface="Symbol"/>
                <a:cs typeface="Symbol"/>
              </a:rPr>
              <a:t>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i="1" spc="355" dirty="0">
                <a:latin typeface="Times New Roman"/>
                <a:cs typeface="Times New Roman"/>
              </a:rPr>
              <a:t>S</a:t>
            </a:r>
            <a:r>
              <a:rPr sz="1575" i="1" spc="532" baseline="-23809" dirty="0">
                <a:latin typeface="Times New Roman"/>
                <a:cs typeface="Times New Roman"/>
              </a:rPr>
              <a:t>B</a:t>
            </a:r>
            <a:endParaRPr sz="1575" baseline="-23809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602410" y="4100022"/>
            <a:ext cx="372110" cy="304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800" i="1" spc="390" dirty="0">
                <a:latin typeface="Times New Roman"/>
                <a:cs typeface="Times New Roman"/>
              </a:rPr>
              <a:t>S</a:t>
            </a:r>
            <a:r>
              <a:rPr sz="1575" i="1" spc="585" baseline="-23809" dirty="0">
                <a:latin typeface="Times New Roman"/>
                <a:cs typeface="Times New Roman"/>
              </a:rPr>
              <a:t>A</a:t>
            </a:r>
            <a:endParaRPr sz="1575" baseline="-23809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66865" y="4172408"/>
            <a:ext cx="1179195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800" i="1" spc="245" dirty="0">
                <a:latin typeface="Times New Roman"/>
                <a:cs typeface="Times New Roman"/>
              </a:rPr>
              <a:t>Gini</a:t>
            </a:r>
            <a:r>
              <a:rPr sz="2400" spc="245" dirty="0">
                <a:latin typeface="Symbol"/>
                <a:cs typeface="Symbol"/>
              </a:rPr>
              <a:t></a:t>
            </a:r>
            <a:r>
              <a:rPr sz="1800" i="1" spc="245" dirty="0">
                <a:latin typeface="Times New Roman"/>
                <a:cs typeface="Times New Roman"/>
              </a:rPr>
              <a:t>x</a:t>
            </a:r>
            <a:r>
              <a:rPr sz="2400" spc="245" dirty="0">
                <a:latin typeface="Symbol"/>
                <a:cs typeface="Symbol"/>
              </a:rPr>
              <a:t></a:t>
            </a:r>
            <a:r>
              <a:rPr sz="2400" spc="-290" dirty="0">
                <a:latin typeface="Times New Roman"/>
                <a:cs typeface="Times New Roman"/>
              </a:rPr>
              <a:t> </a:t>
            </a:r>
            <a:r>
              <a:rPr sz="1800" spc="370" dirty="0">
                <a:latin typeface="Symbol"/>
                <a:cs typeface="Symbol"/>
              </a:rPr>
              <a:t>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513065" y="4228045"/>
            <a:ext cx="8921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</a:pPr>
            <a:r>
              <a:rPr sz="3000" i="1" spc="337" baseline="1388" dirty="0">
                <a:latin typeface="Symbol"/>
                <a:cs typeface="Symbol"/>
              </a:rPr>
              <a:t></a:t>
            </a:r>
            <a:r>
              <a:rPr sz="1575" i="1" spc="337" baseline="-23809" dirty="0">
                <a:latin typeface="Times New Roman"/>
                <a:cs typeface="Times New Roman"/>
              </a:rPr>
              <a:t>i</a:t>
            </a:r>
            <a:r>
              <a:rPr sz="1575" i="1" spc="555" baseline="-23809" dirty="0">
                <a:latin typeface="Times New Roman"/>
                <a:cs typeface="Times New Roman"/>
              </a:rPr>
              <a:t> </a:t>
            </a:r>
            <a:r>
              <a:rPr sz="2700" spc="540" baseline="1543" dirty="0">
                <a:latin typeface="Symbol"/>
                <a:cs typeface="Symbol"/>
              </a:rPr>
              <a:t></a:t>
            </a:r>
            <a:r>
              <a:rPr sz="2700" spc="540" baseline="1543" dirty="0">
                <a:latin typeface="Times New Roman"/>
                <a:cs typeface="Times New Roman"/>
              </a:rPr>
              <a:t>1</a:t>
            </a:r>
            <a:r>
              <a:rPr sz="1800" spc="360" dirty="0">
                <a:latin typeface="Symbol"/>
                <a:cs typeface="Symbol"/>
              </a:rPr>
              <a:t>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082239" y="507451"/>
            <a:ext cx="328295" cy="0"/>
          </a:xfrm>
          <a:custGeom>
            <a:avLst/>
            <a:gdLst/>
            <a:ahLst/>
            <a:cxnLst/>
            <a:rect l="l" t="t" r="r" b="b"/>
            <a:pathLst>
              <a:path w="328295">
                <a:moveTo>
                  <a:pt x="0" y="0"/>
                </a:moveTo>
                <a:lnTo>
                  <a:pt x="327801" y="0"/>
                </a:lnTo>
              </a:path>
            </a:pathLst>
          </a:custGeom>
          <a:ln w="90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4093628" y="502478"/>
            <a:ext cx="27686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i="1" spc="560" dirty="0">
                <a:latin typeface="Times New Roman"/>
                <a:cs typeface="Times New Roman"/>
              </a:rPr>
              <a:t>M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937234" y="476955"/>
            <a:ext cx="7429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i="1" spc="105" dirty="0">
                <a:latin typeface="Times New Roman"/>
                <a:cs typeface="Times New Roman"/>
              </a:rPr>
              <a:t>i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685921" y="476955"/>
            <a:ext cx="7429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i="1" spc="105" dirty="0">
                <a:latin typeface="Times New Roman"/>
                <a:cs typeface="Times New Roman"/>
              </a:rPr>
              <a:t>i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810917" y="330183"/>
            <a:ext cx="159194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i="1" spc="295" dirty="0">
                <a:latin typeface="Times New Roman"/>
                <a:cs typeface="Times New Roman"/>
              </a:rPr>
              <a:t>x</a:t>
            </a:r>
            <a:r>
              <a:rPr sz="1700" i="1" spc="130" dirty="0">
                <a:latin typeface="Times New Roman"/>
                <a:cs typeface="Times New Roman"/>
              </a:rPr>
              <a:t> </a:t>
            </a:r>
            <a:r>
              <a:rPr sz="1700" spc="165" dirty="0">
                <a:latin typeface="Times New Roman"/>
                <a:cs typeface="Times New Roman"/>
              </a:rPr>
              <a:t>,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i="1" spc="185" dirty="0">
                <a:latin typeface="Times New Roman"/>
                <a:cs typeface="Times New Roman"/>
              </a:rPr>
              <a:t>i</a:t>
            </a:r>
            <a:r>
              <a:rPr sz="1700" i="1" spc="120" dirty="0">
                <a:latin typeface="Times New Roman"/>
                <a:cs typeface="Times New Roman"/>
              </a:rPr>
              <a:t> </a:t>
            </a:r>
            <a:r>
              <a:rPr sz="1700" spc="365" dirty="0">
                <a:latin typeface="Symbol"/>
                <a:cs typeface="Symbol"/>
              </a:rPr>
              <a:t></a:t>
            </a:r>
            <a:r>
              <a:rPr sz="1700" spc="-190" dirty="0">
                <a:latin typeface="Times New Roman"/>
                <a:cs typeface="Times New Roman"/>
              </a:rPr>
              <a:t> </a:t>
            </a:r>
            <a:r>
              <a:rPr sz="1700" spc="325" dirty="0">
                <a:latin typeface="Times New Roman"/>
                <a:cs typeface="Times New Roman"/>
              </a:rPr>
              <a:t>1,2</a:t>
            </a:r>
            <a:r>
              <a:rPr sz="1700" spc="325" dirty="0">
                <a:latin typeface="MT Extra"/>
                <a:cs typeface="MT Extra"/>
              </a:rPr>
              <a:t></a:t>
            </a:r>
            <a:r>
              <a:rPr sz="1700" spc="-245" dirty="0">
                <a:latin typeface="Times New Roman"/>
                <a:cs typeface="Times New Roman"/>
              </a:rPr>
              <a:t> </a:t>
            </a:r>
            <a:r>
              <a:rPr sz="1700" i="1" spc="445" dirty="0">
                <a:latin typeface="Times New Roman"/>
                <a:cs typeface="Times New Roman"/>
              </a:rPr>
              <a:t>N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134600" y="80738"/>
            <a:ext cx="671195" cy="42227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850">
              <a:latin typeface="Times New Roman"/>
              <a:cs typeface="Times New Roman"/>
            </a:endParaRPr>
          </a:p>
          <a:p>
            <a:pPr marR="163195" algn="r">
              <a:lnSpc>
                <a:spcPts val="135"/>
              </a:lnSpc>
            </a:pPr>
            <a:r>
              <a:rPr sz="1000" i="1" spc="105" dirty="0">
                <a:latin typeface="Times New Roman"/>
                <a:cs typeface="Times New Roman"/>
              </a:rPr>
              <a:t>i</a:t>
            </a:r>
            <a:endParaRPr sz="1000">
              <a:latin typeface="Times New Roman"/>
              <a:cs typeface="Times New Roman"/>
            </a:endParaRPr>
          </a:p>
          <a:p>
            <a:pPr marL="38100">
              <a:lnSpc>
                <a:spcPts val="2055"/>
              </a:lnSpc>
              <a:tabLst>
                <a:tab pos="322580" algn="l"/>
              </a:tabLst>
            </a:pPr>
            <a:r>
              <a:rPr sz="1700" spc="335" dirty="0">
                <a:latin typeface="Times New Roman"/>
                <a:cs typeface="Times New Roman"/>
              </a:rPr>
              <a:t>1	</a:t>
            </a:r>
            <a:r>
              <a:rPr sz="3900" spc="-1275" baseline="-32051" dirty="0">
                <a:latin typeface="Symbol"/>
                <a:cs typeface="Symbol"/>
              </a:rPr>
              <a:t></a:t>
            </a:r>
            <a:endParaRPr sz="3900" baseline="-32051">
              <a:latin typeface="Symbol"/>
              <a:cs typeface="Symbo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490750" y="632494"/>
            <a:ext cx="259079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i="1" spc="200" dirty="0">
                <a:latin typeface="Times New Roman"/>
                <a:cs typeface="Times New Roman"/>
              </a:rPr>
              <a:t>i</a:t>
            </a:r>
            <a:r>
              <a:rPr sz="1000" spc="114" dirty="0">
                <a:latin typeface="Symbol"/>
                <a:cs typeface="Symbol"/>
              </a:rPr>
              <a:t></a:t>
            </a:r>
            <a:r>
              <a:rPr sz="1000" spc="19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501456" y="308337"/>
            <a:ext cx="525780" cy="316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47345" algn="l"/>
              </a:tabLst>
            </a:pPr>
            <a:r>
              <a:rPr sz="1900" i="1" spc="285" dirty="0">
                <a:latin typeface="Symbol"/>
                <a:cs typeface="Symbol"/>
              </a:rPr>
              <a:t></a:t>
            </a:r>
            <a:r>
              <a:rPr sz="1900" spc="285" dirty="0">
                <a:latin typeface="Times New Roman"/>
                <a:cs typeface="Times New Roman"/>
              </a:rPr>
              <a:t>	</a:t>
            </a:r>
            <a:r>
              <a:rPr sz="1700" spc="365" dirty="0">
                <a:latin typeface="Symbol"/>
                <a:cs typeface="Symbol"/>
              </a:rPr>
              <a:t></a:t>
            </a:r>
            <a:endParaRPr sz="17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14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三种决策树学习算法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2142" y="713927"/>
            <a:ext cx="7612380" cy="3837304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362585" indent="-325120">
              <a:lnSpc>
                <a:spcPct val="100000"/>
              </a:lnSpc>
              <a:spcBef>
                <a:spcPts val="944"/>
              </a:spcBef>
              <a:buClr>
                <a:srgbClr val="6FAC46"/>
              </a:buClr>
              <a:buFont typeface="Wingdings"/>
              <a:buChar char=""/>
              <a:tabLst>
                <a:tab pos="363220" algn="l"/>
              </a:tabLst>
            </a:pP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ID3：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使用信息增</a:t>
            </a:r>
            <a:r>
              <a:rPr sz="2200" spc="-15" dirty="0">
                <a:solidFill>
                  <a:srgbClr val="171717"/>
                </a:solidFill>
                <a:latin typeface="Microsoft YaHei"/>
                <a:cs typeface="Microsoft YaHei"/>
              </a:rPr>
              <a:t>益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/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互信息</a:t>
            </a:r>
            <a:r>
              <a:rPr sz="2200" spc="-25" dirty="0">
                <a:solidFill>
                  <a:srgbClr val="171717"/>
                </a:solidFill>
                <a:latin typeface="Microsoft YaHei"/>
                <a:cs typeface="Microsoft YaHei"/>
              </a:rPr>
              <a:t>g(D,A)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进行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特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征选择</a:t>
            </a:r>
            <a:endParaRPr sz="2200">
              <a:latin typeface="Microsoft YaHei"/>
              <a:cs typeface="Microsoft YaHei"/>
            </a:endParaRPr>
          </a:p>
          <a:p>
            <a:pPr marL="723265" lvl="1" indent="-323215">
              <a:lnSpc>
                <a:spcPct val="100000"/>
              </a:lnSpc>
              <a:spcBef>
                <a:spcPts val="730"/>
              </a:spcBef>
              <a:buClr>
                <a:srgbClr val="6FAC46"/>
              </a:buClr>
              <a:buFont typeface="Wingdings"/>
              <a:buChar char=""/>
              <a:tabLst>
                <a:tab pos="723265" algn="l"/>
                <a:tab pos="723900" algn="l"/>
              </a:tabLst>
            </a:pPr>
            <a:r>
              <a:rPr sz="1900" spc="-10" dirty="0">
                <a:solidFill>
                  <a:srgbClr val="171717"/>
                </a:solidFill>
                <a:latin typeface="Microsoft YaHei"/>
                <a:cs typeface="Microsoft YaHei"/>
              </a:rPr>
              <a:t>取值多的属性，更容易使数据更</a:t>
            </a:r>
            <a:r>
              <a:rPr sz="1900" spc="-5" dirty="0">
                <a:solidFill>
                  <a:srgbClr val="171717"/>
                </a:solidFill>
                <a:latin typeface="Microsoft YaHei"/>
                <a:cs typeface="Microsoft YaHei"/>
              </a:rPr>
              <a:t>纯</a:t>
            </a:r>
            <a:r>
              <a:rPr sz="1900" spc="6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Microsoft YaHei"/>
                <a:cs typeface="Microsoft YaHei"/>
              </a:rPr>
              <a:t>，其信息增益更大。</a:t>
            </a:r>
            <a:endParaRPr sz="1900">
              <a:latin typeface="Microsoft YaHei"/>
              <a:cs typeface="Microsoft YaHei"/>
            </a:endParaRPr>
          </a:p>
          <a:p>
            <a:pPr marL="723265" lvl="1" indent="-323215">
              <a:lnSpc>
                <a:spcPct val="100000"/>
              </a:lnSpc>
              <a:spcBef>
                <a:spcPts val="690"/>
              </a:spcBef>
              <a:buClr>
                <a:srgbClr val="6FAC46"/>
              </a:buClr>
              <a:buFont typeface="Wingdings"/>
              <a:buChar char=""/>
              <a:tabLst>
                <a:tab pos="723265" algn="l"/>
                <a:tab pos="723900" algn="l"/>
              </a:tabLst>
            </a:pPr>
            <a:r>
              <a:rPr sz="1900" spc="-5" dirty="0">
                <a:solidFill>
                  <a:srgbClr val="171717"/>
                </a:solidFill>
                <a:latin typeface="Microsoft YaHei"/>
                <a:cs typeface="Microsoft YaHei"/>
              </a:rPr>
              <a:t>训练得到的是一棵庞大且深度浅的</a:t>
            </a:r>
            <a:r>
              <a:rPr sz="1900" dirty="0">
                <a:solidFill>
                  <a:srgbClr val="171717"/>
                </a:solidFill>
                <a:latin typeface="Microsoft YaHei"/>
                <a:cs typeface="Microsoft YaHei"/>
              </a:rPr>
              <a:t>树</a:t>
            </a:r>
            <a:r>
              <a:rPr sz="1900" spc="-5" dirty="0">
                <a:solidFill>
                  <a:srgbClr val="171717"/>
                </a:solidFill>
                <a:latin typeface="Microsoft YaHei"/>
                <a:cs typeface="Microsoft YaHei"/>
              </a:rPr>
              <a:t>：不</a:t>
            </a:r>
            <a:r>
              <a:rPr sz="1900" dirty="0">
                <a:solidFill>
                  <a:srgbClr val="171717"/>
                </a:solidFill>
                <a:latin typeface="Microsoft YaHei"/>
                <a:cs typeface="Microsoft YaHei"/>
              </a:rPr>
              <a:t>合</a:t>
            </a:r>
            <a:r>
              <a:rPr sz="1900" spc="-5" dirty="0">
                <a:solidFill>
                  <a:srgbClr val="171717"/>
                </a:solidFill>
                <a:latin typeface="Microsoft YaHei"/>
                <a:cs typeface="Microsoft YaHei"/>
              </a:rPr>
              <a:t>理。</a:t>
            </a:r>
            <a:endParaRPr sz="1900">
              <a:latin typeface="Microsoft YaHei"/>
              <a:cs typeface="Microsoft YaHei"/>
            </a:endParaRPr>
          </a:p>
          <a:p>
            <a:pPr marL="362585" indent="-325120">
              <a:lnSpc>
                <a:spcPct val="100000"/>
              </a:lnSpc>
              <a:spcBef>
                <a:spcPts val="740"/>
              </a:spcBef>
              <a:buClr>
                <a:srgbClr val="6FAC46"/>
              </a:buClr>
              <a:buFont typeface="Wingdings"/>
              <a:buChar char=""/>
              <a:tabLst>
                <a:tab pos="363220" algn="l"/>
                <a:tab pos="2786380" algn="l"/>
              </a:tabLst>
            </a:pP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C4.5：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信息增益率	</a:t>
            </a:r>
            <a:r>
              <a:rPr sz="2200" spc="-25" dirty="0">
                <a:solidFill>
                  <a:srgbClr val="171717"/>
                </a:solidFill>
                <a:latin typeface="Microsoft YaHei"/>
                <a:cs typeface="Microsoft YaHei"/>
              </a:rPr>
              <a:t>g</a:t>
            </a:r>
            <a:r>
              <a:rPr sz="2175" spc="-37" baseline="-21072" dirty="0">
                <a:solidFill>
                  <a:srgbClr val="171717"/>
                </a:solidFill>
                <a:latin typeface="Microsoft YaHei"/>
                <a:cs typeface="Microsoft YaHei"/>
              </a:rPr>
              <a:t>r</a:t>
            </a:r>
            <a:r>
              <a:rPr sz="2200" spc="-25" dirty="0">
                <a:solidFill>
                  <a:srgbClr val="171717"/>
                </a:solidFill>
                <a:latin typeface="Microsoft YaHei"/>
                <a:cs typeface="Microsoft YaHei"/>
              </a:rPr>
              <a:t>(D,A) 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= </a:t>
            </a:r>
            <a:r>
              <a:rPr sz="2200" spc="-30" dirty="0">
                <a:solidFill>
                  <a:srgbClr val="171717"/>
                </a:solidFill>
                <a:latin typeface="Microsoft YaHei"/>
                <a:cs typeface="Microsoft YaHei"/>
              </a:rPr>
              <a:t>g(D,A) 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/</a:t>
            </a:r>
            <a:r>
              <a:rPr sz="2200" spc="8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H(A)</a:t>
            </a:r>
            <a:endParaRPr sz="2200">
              <a:latin typeface="Microsoft YaHei"/>
              <a:cs typeface="Microsoft YaHei"/>
            </a:endParaRPr>
          </a:p>
          <a:p>
            <a:pPr marL="362585" indent="-325120">
              <a:lnSpc>
                <a:spcPct val="100000"/>
              </a:lnSpc>
              <a:spcBef>
                <a:spcPts val="795"/>
              </a:spcBef>
              <a:buClr>
                <a:srgbClr val="6FAC46"/>
              </a:buClr>
              <a:buFont typeface="Wingdings"/>
              <a:buChar char=""/>
              <a:tabLst>
                <a:tab pos="363220" algn="l"/>
              </a:tabLst>
            </a:pPr>
            <a:r>
              <a:rPr sz="2200" spc="-20" dirty="0">
                <a:solidFill>
                  <a:srgbClr val="171717"/>
                </a:solidFill>
                <a:latin typeface="Microsoft YaHei"/>
                <a:cs typeface="Microsoft YaHei"/>
              </a:rPr>
              <a:t>CART：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基尼指数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6FAC46"/>
              </a:buClr>
              <a:buFont typeface="Wingdings"/>
              <a:buChar char=""/>
            </a:pPr>
            <a:endParaRPr sz="2950">
              <a:latin typeface="Times New Roman"/>
              <a:cs typeface="Times New Roman"/>
            </a:endParaRPr>
          </a:p>
          <a:p>
            <a:pPr marL="266700" marR="17780" indent="-228600" algn="just">
              <a:lnSpc>
                <a:spcPct val="130000"/>
              </a:lnSpc>
              <a:buClr>
                <a:srgbClr val="6FAC46"/>
              </a:buClr>
              <a:buFont typeface="Wingdings"/>
              <a:buChar char=""/>
              <a:tabLst>
                <a:tab pos="36322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一个属性的信息增益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(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率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)/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gin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i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指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数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越大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表明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属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性对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样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本的 熵减少的能力更强，这个属性使得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数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据由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不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确定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性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变成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确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定 性的能力越强。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决策树的评价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2142" y="730377"/>
            <a:ext cx="7767955" cy="2609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2585" indent="-325120">
              <a:lnSpc>
                <a:spcPts val="2395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63220" algn="l"/>
              </a:tabLst>
            </a:pP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假定样本的总类别为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K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个。</a:t>
            </a:r>
            <a:endParaRPr sz="2100">
              <a:latin typeface="Microsoft YaHei"/>
              <a:cs typeface="Microsoft YaHei"/>
            </a:endParaRPr>
          </a:p>
          <a:p>
            <a:pPr marL="362585" indent="-325120">
              <a:lnSpc>
                <a:spcPts val="2270"/>
              </a:lnSpc>
              <a:buClr>
                <a:srgbClr val="6FAC46"/>
              </a:buClr>
              <a:buFont typeface="Wingdings"/>
              <a:buChar char=""/>
              <a:tabLst>
                <a:tab pos="363220" algn="l"/>
              </a:tabLst>
            </a:pP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对于决策树的某叶结点，假定该叶结点含有样本数目</a:t>
            </a:r>
            <a:r>
              <a:rPr sz="2100" spc="5" dirty="0">
                <a:solidFill>
                  <a:srgbClr val="171717"/>
                </a:solidFill>
                <a:latin typeface="Microsoft YaHei"/>
                <a:cs typeface="Microsoft YaHei"/>
              </a:rPr>
              <a:t>为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n，其中</a:t>
            </a:r>
            <a:endParaRPr sz="2100">
              <a:latin typeface="Microsoft YaHei"/>
              <a:cs typeface="Microsoft YaHei"/>
            </a:endParaRPr>
          </a:p>
          <a:p>
            <a:pPr marL="266700">
              <a:lnSpc>
                <a:spcPts val="2275"/>
              </a:lnSpc>
            </a:pP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第k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类的样本点数目</a:t>
            </a:r>
            <a:r>
              <a:rPr sz="2100" spc="-15" dirty="0">
                <a:solidFill>
                  <a:srgbClr val="171717"/>
                </a:solidFill>
                <a:latin typeface="Microsoft YaHei"/>
                <a:cs typeface="Microsoft YaHei"/>
              </a:rPr>
              <a:t>为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n</a:t>
            </a:r>
            <a:r>
              <a:rPr sz="2100" spc="-7" baseline="-19841" dirty="0">
                <a:solidFill>
                  <a:srgbClr val="171717"/>
                </a:solidFill>
                <a:latin typeface="Microsoft YaHei"/>
                <a:cs typeface="Microsoft YaHei"/>
              </a:rPr>
              <a:t>k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，k=1,2,…,K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endParaRPr sz="2100">
              <a:latin typeface="Microsoft YaHei"/>
              <a:cs typeface="Microsoft YaHei"/>
            </a:endParaRPr>
          </a:p>
          <a:p>
            <a:pPr marL="723265" lvl="1" indent="-323215">
              <a:lnSpc>
                <a:spcPts val="2165"/>
              </a:lnSpc>
              <a:buClr>
                <a:srgbClr val="6FAC46"/>
              </a:buClr>
              <a:buFont typeface="Wingdings"/>
              <a:buChar char=""/>
              <a:tabLst>
                <a:tab pos="72390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若某类样本n</a:t>
            </a:r>
            <a:r>
              <a:rPr sz="1950" baseline="-21367" dirty="0">
                <a:solidFill>
                  <a:srgbClr val="171717"/>
                </a:solidFill>
                <a:latin typeface="Microsoft YaHei"/>
                <a:cs typeface="Microsoft YaHei"/>
              </a:rPr>
              <a:t>j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=n而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n</a:t>
            </a:r>
            <a:r>
              <a:rPr sz="1950" spc="7" baseline="-21367" dirty="0">
                <a:solidFill>
                  <a:srgbClr val="171717"/>
                </a:solidFill>
                <a:latin typeface="Microsoft YaHei"/>
                <a:cs typeface="Microsoft YaHei"/>
              </a:rPr>
              <a:t>1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,…,n</a:t>
            </a:r>
            <a:r>
              <a:rPr sz="1950" spc="7" baseline="-21367" dirty="0">
                <a:solidFill>
                  <a:srgbClr val="171717"/>
                </a:solidFill>
                <a:latin typeface="Microsoft YaHei"/>
                <a:cs typeface="Microsoft YaHei"/>
              </a:rPr>
              <a:t>j-1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,n</a:t>
            </a:r>
            <a:r>
              <a:rPr sz="1950" spc="7" baseline="-21367" dirty="0">
                <a:solidFill>
                  <a:srgbClr val="171717"/>
                </a:solidFill>
                <a:latin typeface="Microsoft YaHei"/>
                <a:cs typeface="Microsoft YaHei"/>
              </a:rPr>
              <a:t>j+1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,…,n</a:t>
            </a:r>
            <a:r>
              <a:rPr sz="1950" spc="7" baseline="-21367" dirty="0">
                <a:solidFill>
                  <a:srgbClr val="171717"/>
                </a:solidFill>
                <a:latin typeface="Microsoft YaHei"/>
                <a:cs typeface="Microsoft YaHei"/>
              </a:rPr>
              <a:t>K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=0，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称该结点为</a:t>
            </a:r>
            <a:r>
              <a:rPr sz="2000" dirty="0">
                <a:solidFill>
                  <a:srgbClr val="FF0000"/>
                </a:solidFill>
                <a:latin typeface="Microsoft YaHei"/>
                <a:cs typeface="Microsoft YaHei"/>
              </a:rPr>
              <a:t>纯结点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；</a:t>
            </a:r>
            <a:endParaRPr sz="2000">
              <a:latin typeface="Microsoft YaHei"/>
              <a:cs typeface="Microsoft YaHei"/>
            </a:endParaRPr>
          </a:p>
          <a:p>
            <a:pPr marL="723265" lvl="1" indent="-323215">
              <a:lnSpc>
                <a:spcPts val="2150"/>
              </a:lnSpc>
              <a:buClr>
                <a:srgbClr val="6FAC46"/>
              </a:buClr>
              <a:buFont typeface="Wingdings"/>
              <a:buChar char=""/>
              <a:tabLst>
                <a:tab pos="72390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若各类样本数目n</a:t>
            </a:r>
            <a:r>
              <a:rPr sz="1950" baseline="-21367" dirty="0">
                <a:solidFill>
                  <a:srgbClr val="171717"/>
                </a:solidFill>
                <a:latin typeface="Microsoft YaHei"/>
                <a:cs typeface="Microsoft YaHei"/>
              </a:rPr>
              <a:t>1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=n</a:t>
            </a:r>
            <a:r>
              <a:rPr sz="1950" baseline="-21367" dirty="0">
                <a:solidFill>
                  <a:srgbClr val="171717"/>
                </a:solidFill>
                <a:latin typeface="Microsoft YaHei"/>
                <a:cs typeface="Microsoft YaHei"/>
              </a:rPr>
              <a:t>2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=…=n</a:t>
            </a:r>
            <a:r>
              <a:rPr sz="1950" baseline="-21367" dirty="0">
                <a:solidFill>
                  <a:srgbClr val="171717"/>
                </a:solidFill>
                <a:latin typeface="Microsoft YaHei"/>
                <a:cs typeface="Microsoft YaHei"/>
              </a:rPr>
              <a:t>k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=n/K，称该样本为</a:t>
            </a:r>
            <a:r>
              <a:rPr sz="2000" dirty="0">
                <a:solidFill>
                  <a:srgbClr val="0000FF"/>
                </a:solidFill>
                <a:latin typeface="Microsoft YaHei"/>
                <a:cs typeface="Microsoft YaHei"/>
              </a:rPr>
              <a:t>均结</a:t>
            </a:r>
            <a:r>
              <a:rPr sz="2000" spc="-15" dirty="0">
                <a:solidFill>
                  <a:srgbClr val="0000FF"/>
                </a:solidFill>
                <a:latin typeface="Microsoft YaHei"/>
                <a:cs typeface="Microsoft YaHei"/>
              </a:rPr>
              <a:t>点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 marL="362585" indent="-325120">
              <a:lnSpc>
                <a:spcPts val="2265"/>
              </a:lnSpc>
              <a:buClr>
                <a:srgbClr val="6FAC46"/>
              </a:buClr>
              <a:buFont typeface="Wingdings"/>
              <a:buChar char=""/>
              <a:tabLst>
                <a:tab pos="363220" algn="l"/>
              </a:tabLst>
            </a:pPr>
            <a:r>
              <a:rPr sz="2100" dirty="0">
                <a:solidFill>
                  <a:srgbClr val="FF0000"/>
                </a:solidFill>
                <a:latin typeface="Microsoft YaHei"/>
                <a:cs typeface="Microsoft YaHei"/>
              </a:rPr>
              <a:t>纯结点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的熵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H</a:t>
            </a:r>
            <a:r>
              <a:rPr sz="2100" spc="-7" baseline="-19841" dirty="0">
                <a:solidFill>
                  <a:srgbClr val="171717"/>
                </a:solidFill>
                <a:latin typeface="Microsoft YaHei"/>
                <a:cs typeface="Microsoft YaHei"/>
              </a:rPr>
              <a:t>p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=0，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最小</a:t>
            </a:r>
            <a:endParaRPr sz="2100">
              <a:latin typeface="Microsoft YaHei"/>
              <a:cs typeface="Microsoft YaHei"/>
            </a:endParaRPr>
          </a:p>
          <a:p>
            <a:pPr marL="362585" indent="-325120">
              <a:lnSpc>
                <a:spcPts val="2270"/>
              </a:lnSpc>
              <a:buClr>
                <a:srgbClr val="6FAC46"/>
              </a:buClr>
              <a:buFont typeface="Wingdings"/>
              <a:buChar char=""/>
              <a:tabLst>
                <a:tab pos="363220" algn="l"/>
              </a:tabLst>
            </a:pPr>
            <a:r>
              <a:rPr sz="2100" spc="-5" dirty="0">
                <a:solidFill>
                  <a:srgbClr val="0000FF"/>
                </a:solidFill>
                <a:latin typeface="Microsoft YaHei"/>
                <a:cs typeface="Microsoft YaHei"/>
              </a:rPr>
              <a:t>均结</a:t>
            </a:r>
            <a:r>
              <a:rPr sz="2100" dirty="0">
                <a:solidFill>
                  <a:srgbClr val="0000FF"/>
                </a:solidFill>
                <a:latin typeface="Microsoft YaHei"/>
                <a:cs typeface="Microsoft YaHei"/>
              </a:rPr>
              <a:t>点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的熵H</a:t>
            </a:r>
            <a:r>
              <a:rPr sz="2100" spc="-7" baseline="-19841" dirty="0">
                <a:solidFill>
                  <a:srgbClr val="171717"/>
                </a:solidFill>
                <a:latin typeface="Microsoft YaHei"/>
                <a:cs typeface="Microsoft YaHei"/>
              </a:rPr>
              <a:t>u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=lnK，最大</a:t>
            </a:r>
            <a:endParaRPr sz="2100">
              <a:latin typeface="Microsoft YaHei"/>
              <a:cs typeface="Microsoft YaHei"/>
            </a:endParaRPr>
          </a:p>
          <a:p>
            <a:pPr marL="362585" indent="-325120">
              <a:lnSpc>
                <a:spcPts val="2275"/>
              </a:lnSpc>
              <a:buClr>
                <a:srgbClr val="6FAC46"/>
              </a:buClr>
              <a:buFont typeface="Wingdings"/>
              <a:buChar char=""/>
              <a:tabLst>
                <a:tab pos="363220" algn="l"/>
              </a:tabLst>
            </a:pP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对所有叶结点的熵求和，该值越小说明对样本的分类越精确。</a:t>
            </a:r>
            <a:endParaRPr sz="2100">
              <a:latin typeface="Microsoft YaHei"/>
              <a:cs typeface="Microsoft YaHei"/>
            </a:endParaRPr>
          </a:p>
          <a:p>
            <a:pPr marL="723265" lvl="1" indent="-323215">
              <a:lnSpc>
                <a:spcPts val="2280"/>
              </a:lnSpc>
              <a:buClr>
                <a:srgbClr val="6FAC46"/>
              </a:buClr>
              <a:buFont typeface="Wingdings"/>
              <a:buChar char=""/>
              <a:tabLst>
                <a:tab pos="72390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各叶结点包含的样本数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目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不同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可使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用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样本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数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加权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求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熵和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3282188"/>
            <a:ext cx="168402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评价函数：</a:t>
            </a:r>
            <a:endParaRPr sz="21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0254" y="3630596"/>
            <a:ext cx="7211059" cy="5467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335530">
              <a:lnSpc>
                <a:spcPct val="100000"/>
              </a:lnSpc>
              <a:spcBef>
                <a:spcPts val="280"/>
              </a:spcBef>
            </a:pPr>
            <a:r>
              <a:rPr sz="950" i="1" spc="135" dirty="0">
                <a:latin typeface="Times New Roman"/>
                <a:cs typeface="Times New Roman"/>
              </a:rPr>
              <a:t>t</a:t>
            </a:r>
            <a:r>
              <a:rPr sz="950" spc="135" dirty="0">
                <a:latin typeface="Symbol"/>
                <a:cs typeface="Symbol"/>
              </a:rPr>
              <a:t></a:t>
            </a:r>
            <a:r>
              <a:rPr sz="950" i="1" spc="135" dirty="0">
                <a:latin typeface="Times New Roman"/>
                <a:cs typeface="Times New Roman"/>
              </a:rPr>
              <a:t>leaf</a:t>
            </a:r>
            <a:endParaRPr sz="950">
              <a:latin typeface="Times New Roman"/>
              <a:cs typeface="Times New Roman"/>
            </a:endParaRPr>
          </a:p>
          <a:p>
            <a:pPr marL="335280" indent="-323215">
              <a:lnSpc>
                <a:spcPct val="100000"/>
              </a:lnSpc>
              <a:spcBef>
                <a:spcPts val="380"/>
              </a:spcBef>
              <a:buClr>
                <a:srgbClr val="6FAC46"/>
              </a:buClr>
              <a:buFont typeface="Wingdings"/>
              <a:buChar char=""/>
              <a:tabLst>
                <a:tab pos="335915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由于该评价函数越小越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好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，所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以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，可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以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称之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为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“损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失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函数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”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0871" y="3264856"/>
            <a:ext cx="224790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i="1" spc="229" dirty="0">
                <a:latin typeface="Times New Roman"/>
                <a:cs typeface="Times New Roman"/>
              </a:rPr>
              <a:t>C</a:t>
            </a:r>
            <a:r>
              <a:rPr sz="2150" spc="229" dirty="0">
                <a:latin typeface="Symbol"/>
                <a:cs typeface="Symbol"/>
              </a:rPr>
              <a:t></a:t>
            </a:r>
            <a:r>
              <a:rPr sz="1600" i="1" spc="229" dirty="0">
                <a:latin typeface="Times New Roman"/>
                <a:cs typeface="Times New Roman"/>
              </a:rPr>
              <a:t>T</a:t>
            </a:r>
            <a:r>
              <a:rPr sz="1600" i="1" spc="-75" dirty="0">
                <a:latin typeface="Times New Roman"/>
                <a:cs typeface="Times New Roman"/>
              </a:rPr>
              <a:t> </a:t>
            </a:r>
            <a:r>
              <a:rPr sz="2150" spc="10" dirty="0">
                <a:latin typeface="Symbol"/>
                <a:cs typeface="Symbol"/>
              </a:rPr>
              <a:t></a:t>
            </a:r>
            <a:r>
              <a:rPr sz="2150" spc="-225" dirty="0">
                <a:latin typeface="Times New Roman"/>
                <a:cs typeface="Times New Roman"/>
              </a:rPr>
              <a:t> </a:t>
            </a:r>
            <a:r>
              <a:rPr sz="1600" spc="335" dirty="0">
                <a:latin typeface="Symbol"/>
                <a:cs typeface="Symbol"/>
              </a:rPr>
              <a:t></a:t>
            </a:r>
            <a:r>
              <a:rPr sz="1600" spc="580" dirty="0">
                <a:latin typeface="Times New Roman"/>
                <a:cs typeface="Times New Roman"/>
              </a:rPr>
              <a:t> </a:t>
            </a:r>
            <a:r>
              <a:rPr sz="3675" spc="937" baseline="-9070" dirty="0">
                <a:latin typeface="Symbol"/>
                <a:cs typeface="Symbol"/>
              </a:rPr>
              <a:t></a:t>
            </a:r>
            <a:r>
              <a:rPr sz="3675" spc="-397" baseline="-9070" dirty="0">
                <a:latin typeface="Times New Roman"/>
                <a:cs typeface="Times New Roman"/>
              </a:rPr>
              <a:t> </a:t>
            </a:r>
            <a:r>
              <a:rPr sz="1600" i="1" spc="295" dirty="0">
                <a:latin typeface="Times New Roman"/>
                <a:cs typeface="Times New Roman"/>
              </a:rPr>
              <a:t>N</a:t>
            </a:r>
            <a:r>
              <a:rPr sz="1425" i="1" spc="442" baseline="-23391" dirty="0">
                <a:latin typeface="Times New Roman"/>
                <a:cs typeface="Times New Roman"/>
              </a:rPr>
              <a:t>t</a:t>
            </a:r>
            <a:r>
              <a:rPr sz="1425" i="1" spc="472" baseline="-23391" dirty="0">
                <a:latin typeface="Times New Roman"/>
                <a:cs typeface="Times New Roman"/>
              </a:rPr>
              <a:t> </a:t>
            </a:r>
            <a:r>
              <a:rPr sz="1600" spc="150" dirty="0">
                <a:latin typeface="Symbol"/>
                <a:cs typeface="Symbol"/>
              </a:rPr>
              <a:t>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i="1" spc="445" dirty="0">
                <a:latin typeface="Times New Roman"/>
                <a:cs typeface="Times New Roman"/>
              </a:rPr>
              <a:t>H</a:t>
            </a:r>
            <a:r>
              <a:rPr sz="1600" i="1" spc="-140" dirty="0">
                <a:latin typeface="Times New Roman"/>
                <a:cs typeface="Times New Roman"/>
              </a:rPr>
              <a:t> </a:t>
            </a:r>
            <a:r>
              <a:rPr sz="2150" spc="30" dirty="0">
                <a:latin typeface="Symbol"/>
                <a:cs typeface="Symbol"/>
              </a:rPr>
              <a:t></a:t>
            </a:r>
            <a:r>
              <a:rPr sz="1600" i="1" spc="30" dirty="0">
                <a:latin typeface="Times New Roman"/>
                <a:cs typeface="Times New Roman"/>
              </a:rPr>
              <a:t>t</a:t>
            </a:r>
            <a:r>
              <a:rPr sz="1600" i="1" spc="-210" dirty="0">
                <a:latin typeface="Times New Roman"/>
                <a:cs typeface="Times New Roman"/>
              </a:rPr>
              <a:t> </a:t>
            </a:r>
            <a:r>
              <a:rPr sz="2150" spc="10" dirty="0">
                <a:latin typeface="Symbol"/>
                <a:cs typeface="Symbol"/>
              </a:rPr>
              <a:t></a:t>
            </a:r>
            <a:endParaRPr sz="21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683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鸢尾花数据决策树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2510" y="4811667"/>
            <a:ext cx="458470" cy="18605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47</a:t>
            </a:r>
            <a:r>
              <a:rPr sz="1200" spc="-10" dirty="0">
                <a:solidFill>
                  <a:srgbClr val="565656"/>
                </a:solidFill>
                <a:latin typeface="Verdana"/>
                <a:cs typeface="Verdana"/>
              </a:rPr>
              <a:t>/</a:t>
            </a: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91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634" y="1281170"/>
            <a:ext cx="8025738" cy="3847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09259" y="0"/>
            <a:ext cx="3634739" cy="2217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225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决策树的过拟合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683238"/>
            <a:ext cx="7713345" cy="305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501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决策树对训练属于有很好的分类能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力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，但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对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未 知的测试数据未必有好的分类能力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泛化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能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力弱</a:t>
            </a:r>
            <a:endParaRPr sz="2800">
              <a:latin typeface="Microsoft YaHei"/>
              <a:cs typeface="Microsoft YaHei"/>
            </a:endParaRPr>
          </a:p>
          <a:p>
            <a:pPr marL="241300">
              <a:lnSpc>
                <a:spcPct val="100000"/>
              </a:lnSpc>
              <a:spcBef>
                <a:spcPts val="1680"/>
              </a:spcBef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，即可能发生过拟合现象。</a:t>
            </a:r>
            <a:endParaRPr sz="28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54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剪枝</a:t>
            </a:r>
            <a:endParaRPr sz="24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44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随机森林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939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剪枝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4842" y="710793"/>
            <a:ext cx="7695565" cy="37611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marR="68580" indent="-228600">
              <a:lnSpc>
                <a:spcPct val="1301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505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三种决策树的剪枝过程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算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法相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同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，区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别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仅是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对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于当 前树的</a:t>
            </a:r>
            <a:r>
              <a:rPr sz="2600" dirty="0">
                <a:solidFill>
                  <a:srgbClr val="FF0000"/>
                </a:solidFill>
                <a:latin typeface="Microsoft YaHei"/>
                <a:cs typeface="Microsoft YaHei"/>
              </a:rPr>
              <a:t>评价标准不同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endParaRPr sz="2600">
              <a:latin typeface="Microsoft YaHei"/>
              <a:cs typeface="Microsoft YaHei"/>
            </a:endParaRPr>
          </a:p>
          <a:p>
            <a:pPr marL="710565" lvl="1" indent="-323215">
              <a:lnSpc>
                <a:spcPct val="100000"/>
              </a:lnSpc>
              <a:spcBef>
                <a:spcPts val="865"/>
              </a:spcBef>
              <a:buClr>
                <a:srgbClr val="6FAC46"/>
              </a:buClr>
              <a:buFont typeface="Wingdings"/>
              <a:buChar char=""/>
              <a:tabLst>
                <a:tab pos="7112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信息增益、信息增益率、基尼系数</a:t>
            </a:r>
            <a:endParaRPr sz="2200">
              <a:latin typeface="Microsoft YaHei"/>
              <a:cs typeface="Microsoft YaHei"/>
            </a:endParaRPr>
          </a:p>
          <a:p>
            <a:pPr marL="349885" indent="-325120">
              <a:lnSpc>
                <a:spcPct val="100000"/>
              </a:lnSpc>
              <a:spcBef>
                <a:spcPts val="860"/>
              </a:spcBef>
              <a:buClr>
                <a:srgbClr val="6FAC46"/>
              </a:buClr>
              <a:buFont typeface="Wingdings"/>
              <a:buChar char=""/>
              <a:tabLst>
                <a:tab pos="3505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剪枝总体思路：</a:t>
            </a:r>
            <a:endParaRPr sz="2600">
              <a:latin typeface="Microsoft YaHei"/>
              <a:cs typeface="Microsoft YaHei"/>
            </a:endParaRPr>
          </a:p>
          <a:p>
            <a:pPr marL="710565" marR="17780" lvl="1" indent="-323215">
              <a:lnSpc>
                <a:spcPct val="130000"/>
              </a:lnSpc>
              <a:spcBef>
                <a:spcPts val="80"/>
              </a:spcBef>
              <a:buClr>
                <a:srgbClr val="6FAC46"/>
              </a:buClr>
              <a:buFont typeface="Wingdings"/>
              <a:buChar char=""/>
              <a:tabLst>
                <a:tab pos="7112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由完全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树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T</a:t>
            </a:r>
            <a:r>
              <a:rPr sz="2175" spc="15" baseline="-21072" dirty="0">
                <a:solidFill>
                  <a:srgbClr val="171717"/>
                </a:solidFill>
                <a:latin typeface="Microsoft YaHei"/>
                <a:cs typeface="Microsoft YaHei"/>
              </a:rPr>
              <a:t>0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开始，</a:t>
            </a:r>
            <a:r>
              <a:rPr sz="2200" spc="-5" dirty="0">
                <a:solidFill>
                  <a:srgbClr val="FF0000"/>
                </a:solidFill>
                <a:latin typeface="Microsoft YaHei"/>
                <a:cs typeface="Microsoft YaHei"/>
              </a:rPr>
              <a:t>剪枝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部分结点得到T</a:t>
            </a:r>
            <a:r>
              <a:rPr sz="2175" spc="30" baseline="-21072" dirty="0">
                <a:solidFill>
                  <a:srgbClr val="171717"/>
                </a:solidFill>
                <a:latin typeface="Microsoft YaHei"/>
                <a:cs typeface="Microsoft YaHei"/>
              </a:rPr>
              <a:t>1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，再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次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剪枝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部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分结 点得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到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T</a:t>
            </a:r>
            <a:r>
              <a:rPr sz="2175" baseline="-21072" dirty="0">
                <a:solidFill>
                  <a:srgbClr val="171717"/>
                </a:solidFill>
                <a:latin typeface="Microsoft YaHei"/>
                <a:cs typeface="Microsoft YaHei"/>
              </a:rPr>
              <a:t>2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…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直到仅剩树根的树T</a:t>
            </a:r>
            <a:r>
              <a:rPr sz="2175" spc="-7" baseline="-21072" dirty="0">
                <a:solidFill>
                  <a:srgbClr val="171717"/>
                </a:solidFill>
                <a:latin typeface="Microsoft YaHei"/>
                <a:cs typeface="Microsoft YaHei"/>
              </a:rPr>
              <a:t>k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；</a:t>
            </a:r>
            <a:endParaRPr sz="2200">
              <a:latin typeface="Microsoft YaHei"/>
              <a:cs typeface="Microsoft YaHei"/>
            </a:endParaRPr>
          </a:p>
          <a:p>
            <a:pPr marL="710565" marR="123825" lvl="1" indent="-323215">
              <a:lnSpc>
                <a:spcPct val="130000"/>
              </a:lnSpc>
              <a:buClr>
                <a:srgbClr val="6FAC46"/>
              </a:buClr>
              <a:buFont typeface="Wingdings"/>
              <a:buChar char=""/>
              <a:tabLst>
                <a:tab pos="7112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在</a:t>
            </a:r>
            <a:r>
              <a:rPr sz="2200" spc="-5" dirty="0">
                <a:solidFill>
                  <a:srgbClr val="0000FF"/>
                </a:solidFill>
                <a:latin typeface="Microsoft YaHei"/>
                <a:cs typeface="Microsoft YaHei"/>
              </a:rPr>
              <a:t>验证数据集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上对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这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k个树分别评价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选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择</a:t>
            </a:r>
            <a:r>
              <a:rPr sz="2200" spc="5" dirty="0">
                <a:solidFill>
                  <a:srgbClr val="008000"/>
                </a:solidFill>
                <a:latin typeface="Microsoft YaHei"/>
                <a:cs typeface="Microsoft YaHei"/>
              </a:rPr>
              <a:t>损</a:t>
            </a:r>
            <a:r>
              <a:rPr sz="2200" spc="-5" dirty="0">
                <a:solidFill>
                  <a:srgbClr val="008000"/>
                </a:solidFill>
                <a:latin typeface="Microsoft YaHei"/>
                <a:cs typeface="Microsoft YaHei"/>
              </a:rPr>
              <a:t>失函</a:t>
            </a:r>
            <a:r>
              <a:rPr sz="2200" spc="10" dirty="0">
                <a:solidFill>
                  <a:srgbClr val="008000"/>
                </a:solidFill>
                <a:latin typeface="Microsoft YaHei"/>
                <a:cs typeface="Microsoft YaHei"/>
              </a:rPr>
              <a:t>数</a:t>
            </a:r>
            <a:r>
              <a:rPr sz="2200" spc="-5" dirty="0">
                <a:solidFill>
                  <a:srgbClr val="008000"/>
                </a:solidFill>
                <a:latin typeface="Microsoft YaHei"/>
                <a:cs typeface="Microsoft YaHei"/>
              </a:rPr>
              <a:t>最小 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的树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T</a:t>
            </a:r>
            <a:r>
              <a:rPr sz="2175" baseline="-21072" dirty="0">
                <a:solidFill>
                  <a:srgbClr val="171717"/>
                </a:solidFill>
                <a:latin typeface="Microsoft YaHei"/>
                <a:cs typeface="Microsoft YaHei"/>
              </a:rPr>
              <a:t>α</a:t>
            </a:r>
            <a:endParaRPr sz="2175" baseline="-21072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965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决策树：</a:t>
            </a:r>
            <a:r>
              <a:rPr spc="-5" dirty="0"/>
              <a:t>Le</a:t>
            </a:r>
            <a:r>
              <a:rPr spc="-30" dirty="0"/>
              <a:t>v</a:t>
            </a:r>
            <a:r>
              <a:rPr spc="-5" dirty="0"/>
              <a:t>el</a:t>
            </a:r>
          </a:p>
        </p:txBody>
      </p:sp>
      <p:sp>
        <p:nvSpPr>
          <p:cNvPr id="3" name="object 3"/>
          <p:cNvSpPr/>
          <p:nvPr/>
        </p:nvSpPr>
        <p:spPr>
          <a:xfrm>
            <a:off x="4596384" y="0"/>
            <a:ext cx="4224527" cy="2429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789" y="2209956"/>
            <a:ext cx="4186014" cy="2404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96384" y="2196083"/>
            <a:ext cx="4224527" cy="24277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86276" y="1281218"/>
            <a:ext cx="1466107" cy="9086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225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剪枝系数的确定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680084"/>
            <a:ext cx="26650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根据原损失函数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996772"/>
            <a:ext cx="7289165" cy="693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7185" indent="-325120">
              <a:lnSpc>
                <a:spcPts val="2865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叶结点越多，决策树越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复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杂，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损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失越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大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，修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正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：</a:t>
            </a:r>
            <a:endParaRPr sz="26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38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当</a:t>
            </a:r>
            <a:r>
              <a:rPr sz="2200" spc="-5" dirty="0">
                <a:solidFill>
                  <a:srgbClr val="0000FF"/>
                </a:solidFill>
                <a:latin typeface="Microsoft YaHei"/>
                <a:cs typeface="Microsoft YaHei"/>
              </a:rPr>
              <a:t>α=0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时，未剪枝的决策树损失最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小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；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98970" y="901581"/>
            <a:ext cx="315595" cy="1289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i="1" spc="65" dirty="0">
                <a:latin typeface="Times New Roman"/>
                <a:cs typeface="Times New Roman"/>
              </a:rPr>
              <a:t>t</a:t>
            </a:r>
            <a:r>
              <a:rPr sz="650" spc="110" dirty="0">
                <a:latin typeface="Symbol"/>
                <a:cs typeface="Symbol"/>
              </a:rPr>
              <a:t></a:t>
            </a:r>
            <a:r>
              <a:rPr sz="650" i="1" spc="110" dirty="0">
                <a:latin typeface="Times New Roman"/>
                <a:cs typeface="Times New Roman"/>
              </a:rPr>
              <a:t>l</a:t>
            </a:r>
            <a:r>
              <a:rPr sz="650" i="1" spc="105" dirty="0">
                <a:latin typeface="Times New Roman"/>
                <a:cs typeface="Times New Roman"/>
              </a:rPr>
              <a:t>e</a:t>
            </a:r>
            <a:r>
              <a:rPr sz="650" i="1" spc="170" dirty="0">
                <a:latin typeface="Times New Roman"/>
                <a:cs typeface="Times New Roman"/>
              </a:rPr>
              <a:t>a</a:t>
            </a:r>
            <a:r>
              <a:rPr sz="650" i="1" spc="70" dirty="0">
                <a:latin typeface="Times New Roman"/>
                <a:cs typeface="Times New Roman"/>
              </a:rPr>
              <a:t>f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93376" y="625835"/>
            <a:ext cx="1617980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150" i="1" spc="160" dirty="0">
                <a:latin typeface="Times New Roman"/>
                <a:cs typeface="Times New Roman"/>
              </a:rPr>
              <a:t>C</a:t>
            </a:r>
            <a:r>
              <a:rPr sz="1500" spc="160" dirty="0">
                <a:latin typeface="Symbol"/>
                <a:cs typeface="Symbol"/>
              </a:rPr>
              <a:t></a:t>
            </a:r>
            <a:r>
              <a:rPr sz="1150" i="1" spc="160" dirty="0">
                <a:latin typeface="Times New Roman"/>
                <a:cs typeface="Times New Roman"/>
              </a:rPr>
              <a:t>T</a:t>
            </a:r>
            <a:r>
              <a:rPr sz="1150" i="1" spc="-60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</a:t>
            </a:r>
            <a:r>
              <a:rPr sz="1500" spc="-15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Symbol"/>
                <a:cs typeface="Symbol"/>
              </a:rPr>
              <a:t>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2550" spc="705" baseline="-8169" dirty="0">
                <a:latin typeface="Symbol"/>
                <a:cs typeface="Symbol"/>
              </a:rPr>
              <a:t></a:t>
            </a:r>
            <a:r>
              <a:rPr sz="2550" spc="-277" baseline="-8169" dirty="0">
                <a:latin typeface="Times New Roman"/>
                <a:cs typeface="Times New Roman"/>
              </a:rPr>
              <a:t> </a:t>
            </a:r>
            <a:r>
              <a:rPr sz="1150" i="1" spc="204" dirty="0">
                <a:latin typeface="Times New Roman"/>
                <a:cs typeface="Times New Roman"/>
              </a:rPr>
              <a:t>N</a:t>
            </a:r>
            <a:r>
              <a:rPr sz="975" i="1" spc="307" baseline="-25641" dirty="0">
                <a:latin typeface="Times New Roman"/>
                <a:cs typeface="Times New Roman"/>
              </a:rPr>
              <a:t>t</a:t>
            </a:r>
            <a:r>
              <a:rPr sz="975" i="1" spc="337" baseline="-25641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Symbol"/>
                <a:cs typeface="Symbol"/>
              </a:rPr>
              <a:t></a:t>
            </a:r>
            <a:r>
              <a:rPr sz="1150" spc="-65" dirty="0">
                <a:latin typeface="Times New Roman"/>
                <a:cs typeface="Times New Roman"/>
              </a:rPr>
              <a:t> </a:t>
            </a:r>
            <a:r>
              <a:rPr sz="1150" i="1" spc="305" dirty="0">
                <a:latin typeface="Times New Roman"/>
                <a:cs typeface="Times New Roman"/>
              </a:rPr>
              <a:t>H</a:t>
            </a:r>
            <a:r>
              <a:rPr sz="1150" i="1" spc="-105" dirty="0">
                <a:latin typeface="Times New Roman"/>
                <a:cs typeface="Times New Roman"/>
              </a:rPr>
              <a:t> </a:t>
            </a:r>
            <a:r>
              <a:rPr sz="1500" spc="25" dirty="0">
                <a:latin typeface="Symbol"/>
                <a:cs typeface="Symbol"/>
              </a:rPr>
              <a:t></a:t>
            </a:r>
            <a:r>
              <a:rPr sz="1150" i="1" spc="25" dirty="0">
                <a:latin typeface="Times New Roman"/>
                <a:cs typeface="Times New Roman"/>
              </a:rPr>
              <a:t>t</a:t>
            </a:r>
            <a:r>
              <a:rPr sz="1150" i="1" spc="-150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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46857" y="1458082"/>
            <a:ext cx="0" cy="272415"/>
          </a:xfrm>
          <a:custGeom>
            <a:avLst/>
            <a:gdLst/>
            <a:ahLst/>
            <a:cxnLst/>
            <a:rect l="l" t="t" r="r" b="b"/>
            <a:pathLst>
              <a:path h="272414">
                <a:moveTo>
                  <a:pt x="0" y="0"/>
                </a:moveTo>
                <a:lnTo>
                  <a:pt x="0" y="272418"/>
                </a:lnTo>
              </a:path>
            </a:pathLst>
          </a:custGeom>
          <a:ln w="10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85045" y="1458083"/>
            <a:ext cx="0" cy="272415"/>
          </a:xfrm>
          <a:custGeom>
            <a:avLst/>
            <a:gdLst/>
            <a:ahLst/>
            <a:cxnLst/>
            <a:rect l="l" t="t" r="r" b="b"/>
            <a:pathLst>
              <a:path h="272414">
                <a:moveTo>
                  <a:pt x="0" y="0"/>
                </a:moveTo>
                <a:lnTo>
                  <a:pt x="0" y="272418"/>
                </a:lnTo>
              </a:path>
            </a:pathLst>
          </a:custGeom>
          <a:ln w="10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09087" y="1377280"/>
            <a:ext cx="2355850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500" i="1" spc="220" dirty="0">
                <a:latin typeface="Times New Roman"/>
                <a:cs typeface="Times New Roman"/>
              </a:rPr>
              <a:t>C</a:t>
            </a:r>
            <a:r>
              <a:rPr sz="1425" i="1" spc="330" baseline="-23391" dirty="0">
                <a:latin typeface="Symbol"/>
                <a:cs typeface="Symbol"/>
              </a:rPr>
              <a:t></a:t>
            </a:r>
            <a:r>
              <a:rPr sz="1425" i="1" spc="142" baseline="-23391" dirty="0">
                <a:latin typeface="Times New Roman"/>
                <a:cs typeface="Times New Roman"/>
              </a:rPr>
              <a:t> </a:t>
            </a:r>
            <a:r>
              <a:rPr sz="1950" spc="75" dirty="0">
                <a:latin typeface="Symbol"/>
                <a:cs typeface="Symbol"/>
              </a:rPr>
              <a:t></a:t>
            </a:r>
            <a:r>
              <a:rPr sz="1500" i="1" spc="75" dirty="0">
                <a:latin typeface="Times New Roman"/>
                <a:cs typeface="Times New Roman"/>
              </a:rPr>
              <a:t>T</a:t>
            </a:r>
            <a:r>
              <a:rPr sz="1500" i="1" spc="-75" dirty="0">
                <a:latin typeface="Times New Roman"/>
                <a:cs typeface="Times New Roman"/>
              </a:rPr>
              <a:t> </a:t>
            </a:r>
            <a:r>
              <a:rPr sz="1950" spc="20" dirty="0">
                <a:latin typeface="Symbol"/>
                <a:cs typeface="Symbol"/>
              </a:rPr>
              <a:t></a:t>
            </a:r>
            <a:r>
              <a:rPr sz="1950" spc="-200" dirty="0">
                <a:latin typeface="Times New Roman"/>
                <a:cs typeface="Times New Roman"/>
              </a:rPr>
              <a:t> </a:t>
            </a:r>
            <a:r>
              <a:rPr sz="1500" spc="300" dirty="0">
                <a:latin typeface="Symbol"/>
                <a:cs typeface="Symbol"/>
              </a:rPr>
              <a:t>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i="1" spc="204" dirty="0">
                <a:latin typeface="Times New Roman"/>
                <a:cs typeface="Times New Roman"/>
              </a:rPr>
              <a:t>C</a:t>
            </a:r>
            <a:r>
              <a:rPr sz="1950" spc="204" dirty="0">
                <a:latin typeface="Symbol"/>
                <a:cs typeface="Symbol"/>
              </a:rPr>
              <a:t></a:t>
            </a:r>
            <a:r>
              <a:rPr sz="1500" i="1" spc="204" dirty="0">
                <a:latin typeface="Times New Roman"/>
                <a:cs typeface="Times New Roman"/>
              </a:rPr>
              <a:t>T</a:t>
            </a:r>
            <a:r>
              <a:rPr sz="1500" i="1" spc="-75" dirty="0">
                <a:latin typeface="Times New Roman"/>
                <a:cs typeface="Times New Roman"/>
              </a:rPr>
              <a:t> </a:t>
            </a:r>
            <a:r>
              <a:rPr sz="1950" spc="240" dirty="0">
                <a:latin typeface="Symbol"/>
                <a:cs typeface="Symbol"/>
              </a:rPr>
              <a:t></a:t>
            </a:r>
            <a:r>
              <a:rPr sz="1500" spc="240" dirty="0">
                <a:latin typeface="Symbol"/>
                <a:cs typeface="Symbol"/>
              </a:rPr>
              <a:t></a:t>
            </a:r>
            <a:r>
              <a:rPr sz="1500" spc="-190" dirty="0">
                <a:latin typeface="Times New Roman"/>
                <a:cs typeface="Times New Roman"/>
              </a:rPr>
              <a:t> </a:t>
            </a:r>
            <a:r>
              <a:rPr sz="1650" i="1" spc="250" dirty="0">
                <a:latin typeface="Symbol"/>
                <a:cs typeface="Symbol"/>
              </a:rPr>
              <a:t></a:t>
            </a:r>
            <a:r>
              <a:rPr sz="1650" i="1" spc="20" dirty="0">
                <a:latin typeface="Times New Roman"/>
                <a:cs typeface="Times New Roman"/>
              </a:rPr>
              <a:t> </a:t>
            </a:r>
            <a:r>
              <a:rPr sz="1500" spc="135" dirty="0">
                <a:latin typeface="Symbol"/>
                <a:cs typeface="Symbol"/>
              </a:rPr>
              <a:t>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i="1" spc="155" dirty="0">
                <a:latin typeface="Times New Roman"/>
                <a:cs typeface="Times New Roman"/>
              </a:rPr>
              <a:t>T</a:t>
            </a:r>
            <a:r>
              <a:rPr sz="1275" i="1" spc="232" baseline="-26143" dirty="0">
                <a:latin typeface="Times New Roman"/>
                <a:cs typeface="Times New Roman"/>
              </a:rPr>
              <a:t>leaf</a:t>
            </a:r>
            <a:endParaRPr sz="1275" baseline="-26143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82982" y="3111461"/>
            <a:ext cx="0" cy="240029"/>
          </a:xfrm>
          <a:custGeom>
            <a:avLst/>
            <a:gdLst/>
            <a:ahLst/>
            <a:cxnLst/>
            <a:rect l="l" t="t" r="r" b="b"/>
            <a:pathLst>
              <a:path h="240029">
                <a:moveTo>
                  <a:pt x="0" y="0"/>
                </a:moveTo>
                <a:lnTo>
                  <a:pt x="0" y="239538"/>
                </a:lnTo>
              </a:path>
            </a:pathLst>
          </a:custGeom>
          <a:ln w="9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10592" y="3111461"/>
            <a:ext cx="0" cy="240029"/>
          </a:xfrm>
          <a:custGeom>
            <a:avLst/>
            <a:gdLst/>
            <a:ahLst/>
            <a:cxnLst/>
            <a:rect l="l" t="t" r="r" b="b"/>
            <a:pathLst>
              <a:path h="240029">
                <a:moveTo>
                  <a:pt x="0" y="0"/>
                </a:moveTo>
                <a:lnTo>
                  <a:pt x="0" y="239538"/>
                </a:lnTo>
              </a:path>
            </a:pathLst>
          </a:custGeom>
          <a:ln w="9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940353" y="3880229"/>
            <a:ext cx="456565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spc="290" dirty="0">
                <a:latin typeface="Symbol"/>
                <a:cs typeface="Symbol"/>
              </a:rPr>
              <a:t></a:t>
            </a:r>
            <a:r>
              <a:rPr sz="1350" spc="-5" dirty="0">
                <a:latin typeface="Times New Roman"/>
                <a:cs typeface="Times New Roman"/>
              </a:rPr>
              <a:t> </a:t>
            </a:r>
            <a:r>
              <a:rPr sz="1350" spc="265" dirty="0">
                <a:latin typeface="Symbol"/>
                <a:cs typeface="Symbol"/>
              </a:rPr>
              <a:t></a:t>
            </a:r>
            <a:r>
              <a:rPr sz="1350" spc="265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2142" y="3924191"/>
            <a:ext cx="4215130" cy="5930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30480" algn="r">
              <a:lnSpc>
                <a:spcPts val="1465"/>
              </a:lnSpc>
              <a:spcBef>
                <a:spcPts val="135"/>
              </a:spcBef>
            </a:pPr>
            <a:r>
              <a:rPr sz="2025" spc="434" baseline="14403" dirty="0">
                <a:latin typeface="Symbol"/>
                <a:cs typeface="Symbol"/>
              </a:rPr>
              <a:t></a:t>
            </a:r>
            <a:r>
              <a:rPr sz="2025" spc="67" baseline="14403" dirty="0">
                <a:latin typeface="Times New Roman"/>
                <a:cs typeface="Times New Roman"/>
              </a:rPr>
              <a:t> </a:t>
            </a:r>
            <a:r>
              <a:rPr sz="2025" i="1" spc="225" baseline="14403" dirty="0">
                <a:latin typeface="Times New Roman"/>
                <a:cs typeface="Times New Roman"/>
              </a:rPr>
              <a:t>R</a:t>
            </a:r>
            <a:r>
              <a:rPr sz="800" i="1" spc="150" dirty="0">
                <a:latin typeface="Times New Roman"/>
                <a:cs typeface="Times New Roman"/>
              </a:rPr>
              <a:t>leaf</a:t>
            </a:r>
            <a:endParaRPr sz="800">
              <a:latin typeface="Times New Roman"/>
              <a:cs typeface="Times New Roman"/>
            </a:endParaRPr>
          </a:p>
          <a:p>
            <a:pPr marL="362585" indent="-325120">
              <a:lnSpc>
                <a:spcPts val="2965"/>
              </a:lnSpc>
              <a:buClr>
                <a:srgbClr val="6FAC46"/>
              </a:buClr>
              <a:buFont typeface="Wingdings"/>
              <a:buChar char=""/>
              <a:tabLst>
                <a:tab pos="363220" algn="l"/>
              </a:tabLst>
            </a:pP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α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称为结点r的</a:t>
            </a:r>
            <a:r>
              <a:rPr sz="2600" dirty="0">
                <a:solidFill>
                  <a:srgbClr val="FF0000"/>
                </a:solidFill>
                <a:latin typeface="Microsoft YaHei"/>
                <a:cs typeface="Microsoft YaHei"/>
              </a:rPr>
              <a:t>剪枝系</a:t>
            </a:r>
            <a:r>
              <a:rPr sz="2600" spc="-10" dirty="0">
                <a:solidFill>
                  <a:srgbClr val="FF0000"/>
                </a:solidFill>
                <a:latin typeface="Microsoft YaHei"/>
                <a:cs typeface="Microsoft YaHei"/>
              </a:rPr>
              <a:t>数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23265" indent="-323215">
              <a:lnSpc>
                <a:spcPts val="232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"/>
              <a:tabLst>
                <a:tab pos="723900" algn="l"/>
              </a:tabLst>
            </a:pPr>
            <a:r>
              <a:rPr spc="-5" dirty="0"/>
              <a:t>当</a:t>
            </a:r>
            <a:r>
              <a:rPr spc="-5" dirty="0">
                <a:solidFill>
                  <a:srgbClr val="FF0000"/>
                </a:solidFill>
              </a:rPr>
              <a:t>α=+∞</a:t>
            </a:r>
            <a:r>
              <a:rPr spc="-5" dirty="0"/>
              <a:t>时，单根结点的决策树</a:t>
            </a:r>
            <a:r>
              <a:rPr dirty="0"/>
              <a:t>损</a:t>
            </a:r>
            <a:r>
              <a:rPr spc="-5" dirty="0"/>
              <a:t>失最</a:t>
            </a:r>
            <a:r>
              <a:rPr dirty="0"/>
              <a:t>小</a:t>
            </a:r>
            <a:r>
              <a:rPr spc="-5" dirty="0"/>
              <a:t>。</a:t>
            </a:r>
          </a:p>
          <a:p>
            <a:pPr marL="362585" indent="-325120">
              <a:lnSpc>
                <a:spcPts val="2545"/>
              </a:lnSpc>
              <a:buClr>
                <a:srgbClr val="6FAC46"/>
              </a:buClr>
              <a:buFont typeface="Wingdings"/>
              <a:buChar char=""/>
              <a:tabLst>
                <a:tab pos="363220" algn="l"/>
              </a:tabLst>
            </a:pPr>
            <a:r>
              <a:rPr sz="2600" dirty="0"/>
              <a:t>假定当前对</a:t>
            </a:r>
            <a:r>
              <a:rPr sz="2600" dirty="0">
                <a:solidFill>
                  <a:srgbClr val="008000"/>
                </a:solidFill>
              </a:rPr>
              <a:t>以r为根的子</a:t>
            </a:r>
            <a:r>
              <a:rPr sz="2600" spc="-10" dirty="0">
                <a:solidFill>
                  <a:srgbClr val="008000"/>
                </a:solidFill>
              </a:rPr>
              <a:t>树</a:t>
            </a:r>
            <a:r>
              <a:rPr sz="2600" spc="-15" dirty="0"/>
              <a:t>剪</a:t>
            </a:r>
            <a:r>
              <a:rPr sz="2600" dirty="0"/>
              <a:t>枝：</a:t>
            </a:r>
            <a:endParaRPr sz="2600"/>
          </a:p>
          <a:p>
            <a:pPr marL="723265" lvl="1" indent="-323215">
              <a:lnSpc>
                <a:spcPts val="2065"/>
              </a:lnSpc>
              <a:buClr>
                <a:srgbClr val="6FAC46"/>
              </a:buClr>
              <a:buFont typeface="Wingdings"/>
              <a:buChar char=""/>
              <a:tabLst>
                <a:tab pos="7239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剪枝后，只保</a:t>
            </a:r>
            <a:r>
              <a:rPr sz="2200" spc="-15" dirty="0">
                <a:solidFill>
                  <a:srgbClr val="171717"/>
                </a:solidFill>
                <a:latin typeface="Microsoft YaHei"/>
                <a:cs typeface="Microsoft YaHei"/>
              </a:rPr>
              <a:t>留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r本身而删掉所有的叶子</a:t>
            </a:r>
            <a:endParaRPr sz="2200">
              <a:latin typeface="Microsoft YaHei"/>
              <a:cs typeface="Microsoft YaHei"/>
            </a:endParaRPr>
          </a:p>
          <a:p>
            <a:pPr marL="362585" indent="-325120">
              <a:lnSpc>
                <a:spcPts val="2545"/>
              </a:lnSpc>
              <a:buClr>
                <a:srgbClr val="6FAC46"/>
              </a:buClr>
              <a:buFont typeface="Wingdings"/>
              <a:buChar char=""/>
              <a:tabLst>
                <a:tab pos="363220" algn="l"/>
              </a:tabLst>
            </a:pPr>
            <a:r>
              <a:rPr sz="2600" dirty="0"/>
              <a:t>考察以r为根的子树：</a:t>
            </a:r>
            <a:endParaRPr sz="2600"/>
          </a:p>
          <a:p>
            <a:pPr marL="723265" lvl="1" indent="-323215">
              <a:lnSpc>
                <a:spcPts val="1905"/>
              </a:lnSpc>
              <a:buClr>
                <a:srgbClr val="6FAC46"/>
              </a:buClr>
              <a:buFont typeface="Wingdings"/>
              <a:buChar char=""/>
              <a:tabLst>
                <a:tab pos="723900" algn="l"/>
              </a:tabLst>
            </a:pPr>
            <a:r>
              <a:rPr sz="2200" spc="-5" dirty="0">
                <a:solidFill>
                  <a:srgbClr val="0000FF"/>
                </a:solidFill>
                <a:latin typeface="Microsoft YaHei"/>
                <a:cs typeface="Microsoft YaHei"/>
              </a:rPr>
              <a:t>剪枝</a:t>
            </a:r>
            <a:r>
              <a:rPr sz="2200" spc="-10" dirty="0">
                <a:solidFill>
                  <a:srgbClr val="0000FF"/>
                </a:solidFill>
                <a:latin typeface="Microsoft YaHei"/>
                <a:cs typeface="Microsoft YaHei"/>
              </a:rPr>
              <a:t>后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的损失函数</a:t>
            </a:r>
            <a:r>
              <a:rPr sz="2200" spc="-325" dirty="0">
                <a:solidFill>
                  <a:srgbClr val="171717"/>
                </a:solidFill>
                <a:latin typeface="Microsoft YaHei"/>
                <a:cs typeface="Microsoft YaHei"/>
              </a:rPr>
              <a:t>：</a:t>
            </a:r>
            <a:r>
              <a:rPr sz="1800" i="1" spc="367" baseline="16203" dirty="0">
                <a:latin typeface="Times New Roman"/>
                <a:cs typeface="Times New Roman"/>
              </a:rPr>
              <a:t>C</a:t>
            </a:r>
            <a:r>
              <a:rPr sz="1125" i="1" spc="225" baseline="3703" dirty="0">
                <a:latin typeface="Symbol"/>
                <a:cs typeface="Symbol"/>
              </a:rPr>
              <a:t></a:t>
            </a:r>
            <a:r>
              <a:rPr sz="1125" spc="127" baseline="3703" dirty="0">
                <a:latin typeface="Times New Roman"/>
                <a:cs typeface="Times New Roman"/>
              </a:rPr>
              <a:t> </a:t>
            </a:r>
            <a:r>
              <a:rPr sz="2400" spc="-37" baseline="12152" dirty="0">
                <a:latin typeface="Symbol"/>
                <a:cs typeface="Symbol"/>
              </a:rPr>
              <a:t></a:t>
            </a:r>
            <a:r>
              <a:rPr sz="1800" i="1" spc="284" baseline="16203" dirty="0">
                <a:latin typeface="Times New Roman"/>
                <a:cs typeface="Times New Roman"/>
              </a:rPr>
              <a:t>r</a:t>
            </a:r>
            <a:r>
              <a:rPr sz="1800" i="1" spc="-254" baseline="16203" dirty="0">
                <a:latin typeface="Times New Roman"/>
                <a:cs typeface="Times New Roman"/>
              </a:rPr>
              <a:t> </a:t>
            </a:r>
            <a:r>
              <a:rPr sz="2400" spc="30" baseline="12152" dirty="0">
                <a:latin typeface="Symbol"/>
                <a:cs typeface="Symbol"/>
              </a:rPr>
              <a:t></a:t>
            </a:r>
            <a:r>
              <a:rPr sz="2400" spc="-254" baseline="12152" dirty="0">
                <a:latin typeface="Times New Roman"/>
                <a:cs typeface="Times New Roman"/>
              </a:rPr>
              <a:t> </a:t>
            </a:r>
            <a:r>
              <a:rPr sz="1800" spc="405" baseline="16203" dirty="0">
                <a:latin typeface="Symbol"/>
                <a:cs typeface="Symbol"/>
              </a:rPr>
              <a:t></a:t>
            </a:r>
            <a:r>
              <a:rPr sz="1800" baseline="16203" dirty="0">
                <a:latin typeface="Times New Roman"/>
                <a:cs typeface="Times New Roman"/>
              </a:rPr>
              <a:t> </a:t>
            </a:r>
            <a:r>
              <a:rPr sz="1800" i="1" spc="592" baseline="16203" dirty="0">
                <a:latin typeface="Times New Roman"/>
                <a:cs typeface="Times New Roman"/>
              </a:rPr>
              <a:t>C</a:t>
            </a:r>
            <a:r>
              <a:rPr sz="2400" spc="-44" baseline="12152" dirty="0">
                <a:latin typeface="Symbol"/>
                <a:cs typeface="Symbol"/>
              </a:rPr>
              <a:t></a:t>
            </a:r>
            <a:r>
              <a:rPr sz="1800" i="1" spc="284" baseline="16203" dirty="0">
                <a:latin typeface="Times New Roman"/>
                <a:cs typeface="Times New Roman"/>
              </a:rPr>
              <a:t>r</a:t>
            </a:r>
            <a:r>
              <a:rPr sz="1800" i="1" spc="-247" baseline="16203" dirty="0">
                <a:latin typeface="Times New Roman"/>
                <a:cs typeface="Times New Roman"/>
              </a:rPr>
              <a:t> </a:t>
            </a:r>
            <a:r>
              <a:rPr sz="2400" spc="217" baseline="12152" dirty="0">
                <a:latin typeface="Symbol"/>
                <a:cs typeface="Symbol"/>
              </a:rPr>
              <a:t></a:t>
            </a:r>
            <a:r>
              <a:rPr sz="1800" spc="405" baseline="16203" dirty="0">
                <a:latin typeface="Symbol"/>
                <a:cs typeface="Symbol"/>
              </a:rPr>
              <a:t></a:t>
            </a:r>
            <a:r>
              <a:rPr sz="1800" spc="-232" baseline="16203" dirty="0">
                <a:latin typeface="Times New Roman"/>
                <a:cs typeface="Times New Roman"/>
              </a:rPr>
              <a:t> </a:t>
            </a:r>
            <a:r>
              <a:rPr sz="2025" i="1" spc="322" baseline="14403" dirty="0">
                <a:latin typeface="Symbol"/>
                <a:cs typeface="Symbol"/>
              </a:rPr>
              <a:t></a:t>
            </a:r>
            <a:endParaRPr sz="2025" baseline="14403">
              <a:latin typeface="Symbol"/>
              <a:cs typeface="Symbol"/>
            </a:endParaRPr>
          </a:p>
          <a:p>
            <a:pPr marL="723265" lvl="1" indent="-323215">
              <a:lnSpc>
                <a:spcPts val="2110"/>
              </a:lnSpc>
              <a:buClr>
                <a:srgbClr val="6FAC46"/>
              </a:buClr>
              <a:buFont typeface="Wingdings"/>
              <a:buChar char=""/>
              <a:tabLst>
                <a:tab pos="723900" algn="l"/>
              </a:tabLst>
            </a:pPr>
            <a:r>
              <a:rPr sz="3300" spc="-7" baseline="-11363" dirty="0">
                <a:solidFill>
                  <a:srgbClr val="008000"/>
                </a:solidFill>
                <a:latin typeface="Microsoft YaHei"/>
                <a:cs typeface="Microsoft YaHei"/>
              </a:rPr>
              <a:t>剪枝</a:t>
            </a:r>
            <a:r>
              <a:rPr sz="3300" spc="-15" baseline="-11363" dirty="0">
                <a:solidFill>
                  <a:srgbClr val="008000"/>
                </a:solidFill>
                <a:latin typeface="Microsoft YaHei"/>
                <a:cs typeface="Microsoft YaHei"/>
              </a:rPr>
              <a:t>前</a:t>
            </a:r>
            <a:r>
              <a:rPr sz="3300" spc="-7" baseline="-11363" dirty="0">
                <a:solidFill>
                  <a:srgbClr val="171717"/>
                </a:solidFill>
                <a:latin typeface="Microsoft YaHei"/>
                <a:cs typeface="Microsoft YaHei"/>
              </a:rPr>
              <a:t>的损失函数</a:t>
            </a:r>
            <a:r>
              <a:rPr sz="3300" spc="-465" baseline="-11363" dirty="0">
                <a:solidFill>
                  <a:srgbClr val="171717"/>
                </a:solidFill>
                <a:latin typeface="Microsoft YaHei"/>
                <a:cs typeface="Microsoft YaHei"/>
              </a:rPr>
              <a:t>：</a:t>
            </a:r>
            <a:r>
              <a:rPr sz="1300" i="1" spc="275" dirty="0">
                <a:latin typeface="Times New Roman"/>
                <a:cs typeface="Times New Roman"/>
              </a:rPr>
              <a:t>C</a:t>
            </a:r>
            <a:r>
              <a:rPr sz="1275" i="1" spc="195" baseline="-22875" dirty="0">
                <a:latin typeface="Symbol"/>
                <a:cs typeface="Symbol"/>
              </a:rPr>
              <a:t></a:t>
            </a:r>
            <a:r>
              <a:rPr sz="1275" spc="135" baseline="-22875" dirty="0">
                <a:latin typeface="Times New Roman"/>
                <a:cs typeface="Times New Roman"/>
              </a:rPr>
              <a:t> </a:t>
            </a:r>
            <a:r>
              <a:rPr sz="1750" spc="25" dirty="0">
                <a:latin typeface="Symbol"/>
                <a:cs typeface="Symbol"/>
              </a:rPr>
              <a:t></a:t>
            </a:r>
            <a:r>
              <a:rPr sz="1300" i="1" spc="405" dirty="0">
                <a:latin typeface="Times New Roman"/>
                <a:cs typeface="Times New Roman"/>
              </a:rPr>
              <a:t>R</a:t>
            </a:r>
            <a:r>
              <a:rPr sz="1750" spc="10" dirty="0">
                <a:latin typeface="Symbol"/>
                <a:cs typeface="Symbol"/>
              </a:rPr>
              <a:t></a:t>
            </a:r>
            <a:r>
              <a:rPr sz="1750" spc="-185" dirty="0">
                <a:latin typeface="Times New Roman"/>
                <a:cs typeface="Times New Roman"/>
              </a:rPr>
              <a:t> </a:t>
            </a:r>
            <a:r>
              <a:rPr sz="1300" spc="280" dirty="0">
                <a:latin typeface="Symbol"/>
                <a:cs typeface="Symbol"/>
              </a:rPr>
              <a:t>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i="1" spc="434" dirty="0">
                <a:latin typeface="Times New Roman"/>
                <a:cs typeface="Times New Roman"/>
              </a:rPr>
              <a:t>C</a:t>
            </a:r>
            <a:r>
              <a:rPr sz="1750" spc="25" dirty="0">
                <a:latin typeface="Symbol"/>
                <a:cs typeface="Symbol"/>
              </a:rPr>
              <a:t></a:t>
            </a:r>
            <a:r>
              <a:rPr sz="1300" i="1" spc="400" dirty="0">
                <a:latin typeface="Times New Roman"/>
                <a:cs typeface="Times New Roman"/>
              </a:rPr>
              <a:t>R</a:t>
            </a:r>
            <a:r>
              <a:rPr sz="1750" spc="155" dirty="0">
                <a:latin typeface="Symbol"/>
                <a:cs typeface="Symbol"/>
              </a:rPr>
              <a:t></a:t>
            </a:r>
            <a:r>
              <a:rPr sz="1300" spc="280" dirty="0">
                <a:latin typeface="Symbol"/>
                <a:cs typeface="Symbol"/>
              </a:rPr>
              <a:t></a:t>
            </a:r>
            <a:r>
              <a:rPr sz="1300" spc="-150" dirty="0">
                <a:latin typeface="Times New Roman"/>
                <a:cs typeface="Times New Roman"/>
              </a:rPr>
              <a:t> </a:t>
            </a:r>
            <a:r>
              <a:rPr sz="1450" i="1" spc="225" dirty="0">
                <a:latin typeface="Symbol"/>
                <a:cs typeface="Symbol"/>
              </a:rPr>
              <a:t></a:t>
            </a:r>
            <a:r>
              <a:rPr sz="1450" spc="25" dirty="0">
                <a:latin typeface="Times New Roman"/>
                <a:cs typeface="Times New Roman"/>
              </a:rPr>
              <a:t> </a:t>
            </a:r>
            <a:r>
              <a:rPr sz="1300" spc="125" dirty="0">
                <a:latin typeface="Symbol"/>
                <a:cs typeface="Symbol"/>
              </a:rPr>
              <a:t>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-130" dirty="0">
                <a:latin typeface="Times New Roman"/>
                <a:cs typeface="Times New Roman"/>
              </a:rPr>
              <a:t> </a:t>
            </a:r>
            <a:r>
              <a:rPr sz="1300" i="1" spc="225" dirty="0">
                <a:latin typeface="Times New Roman"/>
                <a:cs typeface="Times New Roman"/>
              </a:rPr>
              <a:t>R</a:t>
            </a:r>
            <a:r>
              <a:rPr sz="1125" i="1" spc="209" baseline="-25925" dirty="0">
                <a:latin typeface="Times New Roman"/>
                <a:cs typeface="Times New Roman"/>
              </a:rPr>
              <a:t>l</a:t>
            </a:r>
            <a:r>
              <a:rPr sz="1125" i="1" spc="195" baseline="-25925" dirty="0">
                <a:latin typeface="Times New Roman"/>
                <a:cs typeface="Times New Roman"/>
              </a:rPr>
              <a:t>e</a:t>
            </a:r>
            <a:r>
              <a:rPr sz="1125" i="1" spc="300" baseline="-25925" dirty="0">
                <a:latin typeface="Times New Roman"/>
                <a:cs typeface="Times New Roman"/>
              </a:rPr>
              <a:t>a</a:t>
            </a:r>
            <a:r>
              <a:rPr sz="1125" i="1" spc="127" baseline="-25925" dirty="0">
                <a:latin typeface="Times New Roman"/>
                <a:cs typeface="Times New Roman"/>
              </a:rPr>
              <a:t>f</a:t>
            </a:r>
            <a:endParaRPr sz="1125" baseline="-25925">
              <a:latin typeface="Times New Roman"/>
              <a:cs typeface="Times New Roman"/>
            </a:endParaRPr>
          </a:p>
          <a:p>
            <a:pPr marL="723265" lvl="1" indent="-323215">
              <a:lnSpc>
                <a:spcPts val="2350"/>
              </a:lnSpc>
              <a:buClr>
                <a:srgbClr val="6FAC46"/>
              </a:buClr>
              <a:buFont typeface="Wingdings"/>
              <a:buChar char=""/>
              <a:tabLst>
                <a:tab pos="723900" algn="l"/>
              </a:tabLst>
            </a:pPr>
            <a:r>
              <a:rPr sz="2200" spc="-5" dirty="0">
                <a:solidFill>
                  <a:srgbClr val="FF0000"/>
                </a:solidFill>
                <a:latin typeface="Microsoft YaHei"/>
                <a:cs typeface="Microsoft YaHei"/>
              </a:rPr>
              <a:t>令二者相</a:t>
            </a:r>
            <a:r>
              <a:rPr sz="2200" spc="-15" dirty="0">
                <a:solidFill>
                  <a:srgbClr val="FF0000"/>
                </a:solidFill>
                <a:latin typeface="Microsoft YaHei"/>
                <a:cs typeface="Microsoft YaHei"/>
              </a:rPr>
              <a:t>等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，求得：</a:t>
            </a:r>
            <a:endParaRPr sz="2200">
              <a:latin typeface="Microsoft YaHei"/>
              <a:cs typeface="Microsoft YaHei"/>
            </a:endParaRPr>
          </a:p>
          <a:p>
            <a:pPr marL="3185795">
              <a:lnSpc>
                <a:spcPts val="1920"/>
              </a:lnSpc>
            </a:pPr>
            <a:r>
              <a:rPr sz="2250" i="1" spc="352" baseline="-33333" dirty="0">
                <a:solidFill>
                  <a:srgbClr val="000000"/>
                </a:solidFill>
                <a:latin typeface="Symbol"/>
                <a:cs typeface="Symbol"/>
              </a:rPr>
              <a:t></a:t>
            </a:r>
            <a:r>
              <a:rPr sz="2250" i="1" spc="330" baseline="-3333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25" spc="434" baseline="-37037" dirty="0">
                <a:solidFill>
                  <a:srgbClr val="000000"/>
                </a:solidFill>
                <a:latin typeface="Symbol"/>
                <a:cs typeface="Symbol"/>
              </a:rPr>
              <a:t></a:t>
            </a:r>
            <a:r>
              <a:rPr sz="2025" spc="247" baseline="-370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350" i="1" u="sng" spc="204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1800" u="sng" spc="204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</a:t>
            </a:r>
            <a:r>
              <a:rPr sz="1350" i="1" u="sng" spc="204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1350" i="1" u="sng" spc="-17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22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</a:t>
            </a:r>
            <a:r>
              <a:rPr sz="1350" u="sng" spc="22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350" u="sng" spc="-10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350" i="1" u="sng" spc="22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1800" u="sng" spc="22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</a:t>
            </a:r>
            <a:r>
              <a:rPr sz="1350" i="1" u="sng" spc="22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1800" u="sng" spc="22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</a:t>
            </a:r>
            <a:endParaRPr sz="18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剪枝算法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4842" y="697786"/>
            <a:ext cx="7647305" cy="3249295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349885" indent="-325120">
              <a:lnSpc>
                <a:spcPct val="100000"/>
              </a:lnSpc>
              <a:spcBef>
                <a:spcPts val="1140"/>
              </a:spcBef>
              <a:buClr>
                <a:srgbClr val="6FAC46"/>
              </a:buClr>
              <a:buFont typeface="Wingdings"/>
              <a:buChar char=""/>
              <a:tabLst>
                <a:tab pos="3505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对于给定的决策树T</a:t>
            </a:r>
            <a:r>
              <a:rPr sz="2550" baseline="-21241" dirty="0">
                <a:solidFill>
                  <a:srgbClr val="171717"/>
                </a:solidFill>
                <a:latin typeface="Microsoft YaHei"/>
                <a:cs typeface="Microsoft YaHei"/>
              </a:rPr>
              <a:t>0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：</a:t>
            </a:r>
            <a:endParaRPr sz="2600">
              <a:latin typeface="Microsoft YaHei"/>
              <a:cs typeface="Microsoft YaHei"/>
            </a:endParaRPr>
          </a:p>
          <a:p>
            <a:pPr marL="710565" lvl="1" indent="-323215">
              <a:lnSpc>
                <a:spcPct val="100000"/>
              </a:lnSpc>
              <a:spcBef>
                <a:spcPts val="869"/>
              </a:spcBef>
              <a:buClr>
                <a:srgbClr val="6FAC46"/>
              </a:buClr>
              <a:buFont typeface="Wingdings"/>
              <a:buChar char=""/>
              <a:tabLst>
                <a:tab pos="7112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计算所有内部节点</a:t>
            </a:r>
            <a:r>
              <a:rPr sz="2200" spc="-20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200" spc="-5" dirty="0">
                <a:solidFill>
                  <a:srgbClr val="FF0000"/>
                </a:solidFill>
                <a:latin typeface="Microsoft YaHei"/>
                <a:cs typeface="Microsoft YaHei"/>
              </a:rPr>
              <a:t>剪枝系数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；</a:t>
            </a:r>
            <a:endParaRPr sz="2200">
              <a:latin typeface="Microsoft YaHei"/>
              <a:cs typeface="Microsoft YaHei"/>
            </a:endParaRPr>
          </a:p>
          <a:p>
            <a:pPr marL="710565" lvl="1" indent="-323215">
              <a:lnSpc>
                <a:spcPct val="100000"/>
              </a:lnSpc>
              <a:spcBef>
                <a:spcPts val="790"/>
              </a:spcBef>
              <a:buClr>
                <a:srgbClr val="6FAC46"/>
              </a:buClr>
              <a:buFont typeface="Wingdings"/>
              <a:buChar char=""/>
              <a:tabLst>
                <a:tab pos="7112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查找</a:t>
            </a:r>
            <a:r>
              <a:rPr sz="2200" spc="-5" dirty="0">
                <a:solidFill>
                  <a:srgbClr val="FF0000"/>
                </a:solidFill>
                <a:latin typeface="Microsoft YaHei"/>
                <a:cs typeface="Microsoft YaHei"/>
              </a:rPr>
              <a:t>最小剪枝系数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的结点，剪枝得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决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策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树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T</a:t>
            </a:r>
            <a:r>
              <a:rPr sz="2175" spc="7" baseline="-21072" dirty="0">
                <a:solidFill>
                  <a:srgbClr val="171717"/>
                </a:solidFill>
                <a:latin typeface="Microsoft YaHei"/>
                <a:cs typeface="Microsoft YaHei"/>
              </a:rPr>
              <a:t>k</a:t>
            </a:r>
            <a:r>
              <a:rPr sz="2175" spc="82" baseline="-21072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；</a:t>
            </a:r>
            <a:endParaRPr sz="2200">
              <a:latin typeface="Microsoft YaHei"/>
              <a:cs typeface="Microsoft YaHei"/>
            </a:endParaRPr>
          </a:p>
          <a:p>
            <a:pPr marL="710565" lvl="1" indent="-323215">
              <a:lnSpc>
                <a:spcPct val="100000"/>
              </a:lnSpc>
              <a:spcBef>
                <a:spcPts val="795"/>
              </a:spcBef>
              <a:buClr>
                <a:srgbClr val="6FAC46"/>
              </a:buClr>
              <a:buFont typeface="Wingdings"/>
              <a:buChar char=""/>
              <a:tabLst>
                <a:tab pos="7112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重复以上步骤，直到决策</a:t>
            </a:r>
            <a:r>
              <a:rPr sz="2200" spc="-30" dirty="0">
                <a:solidFill>
                  <a:srgbClr val="171717"/>
                </a:solidFill>
                <a:latin typeface="Microsoft YaHei"/>
                <a:cs typeface="Microsoft YaHei"/>
              </a:rPr>
              <a:t>树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T</a:t>
            </a:r>
            <a:r>
              <a:rPr sz="2175" spc="-7" baseline="-21072" dirty="0">
                <a:solidFill>
                  <a:srgbClr val="171717"/>
                </a:solidFill>
                <a:latin typeface="Microsoft YaHei"/>
                <a:cs typeface="Microsoft YaHei"/>
              </a:rPr>
              <a:t>k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只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有</a:t>
            </a:r>
            <a:r>
              <a:rPr sz="2200" spc="-15" dirty="0">
                <a:solidFill>
                  <a:srgbClr val="171717"/>
                </a:solidFill>
                <a:latin typeface="Microsoft YaHei"/>
                <a:cs typeface="Microsoft YaHei"/>
              </a:rPr>
              <a:t>1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个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结点；</a:t>
            </a:r>
            <a:endParaRPr sz="2200">
              <a:latin typeface="Microsoft YaHei"/>
              <a:cs typeface="Microsoft YaHei"/>
            </a:endParaRPr>
          </a:p>
          <a:p>
            <a:pPr marL="710565" lvl="1" indent="-323215">
              <a:lnSpc>
                <a:spcPct val="100000"/>
              </a:lnSpc>
              <a:spcBef>
                <a:spcPts val="795"/>
              </a:spcBef>
              <a:buClr>
                <a:srgbClr val="6FAC46"/>
              </a:buClr>
              <a:buFont typeface="Wingdings"/>
              <a:buChar char=""/>
              <a:tabLst>
                <a:tab pos="7112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得到决策树序</a:t>
            </a:r>
            <a:r>
              <a:rPr sz="2200" spc="-15" dirty="0">
                <a:solidFill>
                  <a:srgbClr val="171717"/>
                </a:solidFill>
                <a:latin typeface="Microsoft YaHei"/>
                <a:cs typeface="Microsoft YaHei"/>
              </a:rPr>
              <a:t>列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T</a:t>
            </a:r>
            <a:r>
              <a:rPr sz="2175" baseline="-21072" dirty="0">
                <a:solidFill>
                  <a:srgbClr val="171717"/>
                </a:solidFill>
                <a:latin typeface="Microsoft YaHei"/>
                <a:cs typeface="Microsoft YaHei"/>
              </a:rPr>
              <a:t>0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T</a:t>
            </a:r>
            <a:r>
              <a:rPr sz="2175" baseline="-21072" dirty="0">
                <a:solidFill>
                  <a:srgbClr val="171717"/>
                </a:solidFill>
                <a:latin typeface="Microsoft YaHei"/>
                <a:cs typeface="Microsoft YaHei"/>
              </a:rPr>
              <a:t>1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T</a:t>
            </a:r>
            <a:r>
              <a:rPr sz="2175" baseline="-21072" dirty="0">
                <a:solidFill>
                  <a:srgbClr val="171717"/>
                </a:solidFill>
                <a:latin typeface="Microsoft YaHei"/>
                <a:cs typeface="Microsoft YaHei"/>
              </a:rPr>
              <a:t>2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…T</a:t>
            </a:r>
            <a:r>
              <a:rPr sz="2175" baseline="-21072" dirty="0">
                <a:solidFill>
                  <a:srgbClr val="171717"/>
                </a:solidFill>
                <a:latin typeface="Microsoft YaHei"/>
                <a:cs typeface="Microsoft YaHei"/>
              </a:rPr>
              <a:t>K</a:t>
            </a:r>
            <a:r>
              <a:rPr sz="2175" spc="37" baseline="-21072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；</a:t>
            </a:r>
            <a:endParaRPr sz="2200">
              <a:latin typeface="Microsoft YaHei"/>
              <a:cs typeface="Microsoft YaHei"/>
            </a:endParaRPr>
          </a:p>
          <a:p>
            <a:pPr marL="710565" lvl="1" indent="-323215">
              <a:lnSpc>
                <a:spcPct val="100000"/>
              </a:lnSpc>
              <a:spcBef>
                <a:spcPts val="790"/>
              </a:spcBef>
              <a:buClr>
                <a:srgbClr val="6FAC46"/>
              </a:buClr>
              <a:buFont typeface="Wingdings"/>
              <a:buChar char=""/>
              <a:tabLst>
                <a:tab pos="7112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使用</a:t>
            </a:r>
            <a:r>
              <a:rPr sz="2200" spc="-5" dirty="0">
                <a:solidFill>
                  <a:srgbClr val="0000FF"/>
                </a:solidFill>
                <a:latin typeface="Microsoft YaHei"/>
                <a:cs typeface="Microsoft YaHei"/>
              </a:rPr>
              <a:t>验证样本集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选择最优子树。</a:t>
            </a:r>
            <a:endParaRPr sz="2200">
              <a:latin typeface="Microsoft YaHei"/>
              <a:cs typeface="Microsoft YaHei"/>
            </a:endParaRPr>
          </a:p>
          <a:p>
            <a:pPr marL="349885" indent="-325120">
              <a:lnSpc>
                <a:spcPct val="100000"/>
              </a:lnSpc>
              <a:spcBef>
                <a:spcPts val="860"/>
              </a:spcBef>
              <a:buClr>
                <a:srgbClr val="6FAC46"/>
              </a:buClr>
              <a:buFont typeface="Wingdings"/>
              <a:buChar char=""/>
              <a:tabLst>
                <a:tab pos="3505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使用验证集做最优子树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标准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可以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使</a:t>
            </a:r>
            <a:r>
              <a:rPr sz="2600" spc="15" dirty="0">
                <a:solidFill>
                  <a:srgbClr val="171717"/>
                </a:solidFill>
                <a:latin typeface="Microsoft YaHei"/>
                <a:cs typeface="Microsoft YaHei"/>
              </a:rPr>
              <a:t>用</a:t>
            </a:r>
            <a:r>
              <a:rPr sz="2600" spc="5" dirty="0">
                <a:solidFill>
                  <a:srgbClr val="008000"/>
                </a:solidFill>
                <a:latin typeface="Microsoft YaHei"/>
                <a:cs typeface="Microsoft YaHei"/>
              </a:rPr>
              <a:t>评</a:t>
            </a:r>
            <a:r>
              <a:rPr sz="2600" spc="-15" dirty="0">
                <a:solidFill>
                  <a:srgbClr val="008000"/>
                </a:solidFill>
                <a:latin typeface="Microsoft YaHei"/>
                <a:cs typeface="Microsoft YaHei"/>
              </a:rPr>
              <a:t>价</a:t>
            </a:r>
            <a:r>
              <a:rPr sz="2600" spc="5" dirty="0">
                <a:solidFill>
                  <a:srgbClr val="008000"/>
                </a:solidFill>
                <a:latin typeface="Microsoft YaHei"/>
                <a:cs typeface="Microsoft YaHei"/>
              </a:rPr>
              <a:t>函数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6142" y="4039920"/>
            <a:ext cx="3562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：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63270" y="3949985"/>
            <a:ext cx="2176780" cy="57975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15"/>
              </a:spcBef>
            </a:pPr>
            <a:r>
              <a:rPr sz="1550" i="1" spc="225" dirty="0">
                <a:latin typeface="Times New Roman"/>
                <a:cs typeface="Times New Roman"/>
              </a:rPr>
              <a:t>C</a:t>
            </a:r>
            <a:r>
              <a:rPr sz="2050" spc="225" dirty="0">
                <a:latin typeface="Symbol"/>
                <a:cs typeface="Symbol"/>
              </a:rPr>
              <a:t></a:t>
            </a:r>
            <a:r>
              <a:rPr sz="1550" i="1" spc="225" dirty="0">
                <a:latin typeface="Times New Roman"/>
                <a:cs typeface="Times New Roman"/>
              </a:rPr>
              <a:t>T</a:t>
            </a:r>
            <a:r>
              <a:rPr sz="1550" i="1" spc="-75" dirty="0">
                <a:latin typeface="Times New Roman"/>
                <a:cs typeface="Times New Roman"/>
              </a:rPr>
              <a:t> </a:t>
            </a:r>
            <a:r>
              <a:rPr sz="2050" spc="20" dirty="0">
                <a:latin typeface="Symbol"/>
                <a:cs typeface="Symbol"/>
              </a:rPr>
              <a:t></a:t>
            </a:r>
            <a:r>
              <a:rPr sz="2050" spc="-210" dirty="0">
                <a:latin typeface="Times New Roman"/>
                <a:cs typeface="Times New Roman"/>
              </a:rPr>
              <a:t> </a:t>
            </a:r>
            <a:r>
              <a:rPr sz="1550" spc="325" dirty="0">
                <a:latin typeface="Symbol"/>
                <a:cs typeface="Symbol"/>
              </a:rPr>
              <a:t></a:t>
            </a:r>
            <a:r>
              <a:rPr sz="1550" spc="555" dirty="0">
                <a:latin typeface="Times New Roman"/>
                <a:cs typeface="Times New Roman"/>
              </a:rPr>
              <a:t> </a:t>
            </a:r>
            <a:r>
              <a:rPr sz="3525" spc="922" baseline="-8274" dirty="0">
                <a:latin typeface="Symbol"/>
                <a:cs typeface="Symbol"/>
              </a:rPr>
              <a:t></a:t>
            </a:r>
            <a:r>
              <a:rPr sz="3525" spc="-390" baseline="-8274" dirty="0">
                <a:latin typeface="Times New Roman"/>
                <a:cs typeface="Times New Roman"/>
              </a:rPr>
              <a:t> </a:t>
            </a:r>
            <a:r>
              <a:rPr sz="1550" i="1" spc="285" dirty="0">
                <a:latin typeface="Times New Roman"/>
                <a:cs typeface="Times New Roman"/>
              </a:rPr>
              <a:t>N</a:t>
            </a:r>
            <a:r>
              <a:rPr sz="1350" i="1" spc="427" baseline="-24691" dirty="0">
                <a:latin typeface="Times New Roman"/>
                <a:cs typeface="Times New Roman"/>
              </a:rPr>
              <a:t>t</a:t>
            </a:r>
            <a:r>
              <a:rPr sz="1350" i="1" spc="457" baseline="-24691" dirty="0">
                <a:latin typeface="Times New Roman"/>
                <a:cs typeface="Times New Roman"/>
              </a:rPr>
              <a:t> </a:t>
            </a:r>
            <a:r>
              <a:rPr sz="1550" spc="145" dirty="0">
                <a:latin typeface="Symbol"/>
                <a:cs typeface="Symbol"/>
              </a:rPr>
              <a:t></a:t>
            </a:r>
            <a:r>
              <a:rPr sz="1550" spc="-75" dirty="0">
                <a:latin typeface="Times New Roman"/>
                <a:cs typeface="Times New Roman"/>
              </a:rPr>
              <a:t> </a:t>
            </a:r>
            <a:r>
              <a:rPr sz="1550" i="1" spc="430" dirty="0">
                <a:latin typeface="Times New Roman"/>
                <a:cs typeface="Times New Roman"/>
              </a:rPr>
              <a:t>H</a:t>
            </a:r>
            <a:r>
              <a:rPr sz="1550" i="1" spc="-135" dirty="0">
                <a:latin typeface="Times New Roman"/>
                <a:cs typeface="Times New Roman"/>
              </a:rPr>
              <a:t> </a:t>
            </a:r>
            <a:r>
              <a:rPr sz="2050" spc="35" dirty="0">
                <a:latin typeface="Symbol"/>
                <a:cs typeface="Symbol"/>
              </a:rPr>
              <a:t></a:t>
            </a:r>
            <a:r>
              <a:rPr sz="1550" i="1" spc="35" dirty="0">
                <a:latin typeface="Times New Roman"/>
                <a:cs typeface="Times New Roman"/>
              </a:rPr>
              <a:t>t</a:t>
            </a:r>
            <a:r>
              <a:rPr sz="1550" i="1" spc="-204" dirty="0">
                <a:latin typeface="Times New Roman"/>
                <a:cs typeface="Times New Roman"/>
              </a:rPr>
              <a:t> </a:t>
            </a:r>
            <a:r>
              <a:rPr sz="2050" spc="20" dirty="0">
                <a:latin typeface="Symbol"/>
                <a:cs typeface="Symbol"/>
              </a:rPr>
              <a:t></a:t>
            </a:r>
            <a:endParaRPr sz="2050">
              <a:latin typeface="Symbol"/>
              <a:cs typeface="Symbol"/>
            </a:endParaRPr>
          </a:p>
          <a:p>
            <a:pPr marR="116205" algn="ctr">
              <a:lnSpc>
                <a:spcPct val="100000"/>
              </a:lnSpc>
              <a:spcBef>
                <a:spcPts val="140"/>
              </a:spcBef>
            </a:pPr>
            <a:r>
              <a:rPr sz="900" i="1" spc="140" dirty="0">
                <a:latin typeface="Times New Roman"/>
                <a:cs typeface="Times New Roman"/>
              </a:rPr>
              <a:t>t</a:t>
            </a:r>
            <a:r>
              <a:rPr sz="900" spc="140" dirty="0">
                <a:latin typeface="Symbol"/>
                <a:cs typeface="Symbol"/>
              </a:rPr>
              <a:t></a:t>
            </a:r>
            <a:r>
              <a:rPr sz="900" i="1" spc="140" dirty="0">
                <a:latin typeface="Times New Roman"/>
                <a:cs typeface="Times New Roman"/>
              </a:rPr>
              <a:t>leaf</a:t>
            </a:r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8613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Bootstraping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719708"/>
            <a:ext cx="7683500" cy="113601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1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Bootstraping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名称来自成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语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“pull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up</a:t>
            </a:r>
            <a:r>
              <a:rPr sz="2600" spc="-2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by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your  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own</a:t>
            </a:r>
            <a:r>
              <a:rPr sz="2600" spc="-4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bootstraps”，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意思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是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依靠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你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自己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资源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称 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为自助法，它是一种有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放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回的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抽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样方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法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0254" y="3225800"/>
            <a:ext cx="7332345" cy="18694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5280" indent="-323215" algn="just">
              <a:lnSpc>
                <a:spcPts val="251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"/>
              <a:tabLst>
                <a:tab pos="335915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注：Bootstrap本义是指高靴子口后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面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的悬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挂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物、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小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环、</a:t>
            </a:r>
            <a:endParaRPr sz="2200">
              <a:latin typeface="Microsoft YaHei"/>
              <a:cs typeface="Microsoft YaHei"/>
            </a:endParaRPr>
          </a:p>
          <a:p>
            <a:pPr marL="335280" algn="just">
              <a:lnSpc>
                <a:spcPts val="2375"/>
              </a:lnSpc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带子，是穿靴子时用手向上拉的工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具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“pull</a:t>
            </a:r>
            <a:r>
              <a:rPr sz="2200" spc="4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up by</a:t>
            </a:r>
            <a:endParaRPr sz="2200">
              <a:latin typeface="Microsoft YaHei"/>
              <a:cs typeface="Microsoft YaHei"/>
            </a:endParaRPr>
          </a:p>
          <a:p>
            <a:pPr marL="335280" marR="5080" algn="just">
              <a:lnSpc>
                <a:spcPts val="2380"/>
              </a:lnSpc>
              <a:spcBef>
                <a:spcPts val="165"/>
              </a:spcBef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your</a:t>
            </a:r>
            <a:r>
              <a:rPr sz="2200" spc="-3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own</a:t>
            </a:r>
            <a:r>
              <a:rPr sz="2200" spc="-2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bootstraps”即“通过拉靴子让自己上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升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”，  意思是“不可能发生的事情”。后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来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意思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发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生了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转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变，隐 喻“不需要外界帮助，仅依靠自身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力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量让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自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己变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得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更好”</a:t>
            </a:r>
            <a:endParaRPr sz="2200">
              <a:latin typeface="Microsoft YaHei"/>
              <a:cs typeface="Microsoft YaHei"/>
            </a:endParaRPr>
          </a:p>
          <a:p>
            <a:pPr marL="335280">
              <a:lnSpc>
                <a:spcPts val="2330"/>
              </a:lnSpc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36108" y="1924811"/>
            <a:ext cx="2449067" cy="1190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218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Bagging</a:t>
            </a:r>
            <a:r>
              <a:rPr dirty="0"/>
              <a:t>的策略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700125"/>
            <a:ext cx="7579995" cy="3910329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35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bootstrap</a:t>
            </a:r>
            <a:r>
              <a:rPr sz="2600" spc="-4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aggregation</a:t>
            </a:r>
            <a:endParaRPr sz="2600">
              <a:latin typeface="Microsoft YaHei"/>
              <a:cs typeface="Microsoft YaHei"/>
            </a:endParaRPr>
          </a:p>
          <a:p>
            <a:pPr marL="436245" indent="-424180">
              <a:lnSpc>
                <a:spcPct val="100000"/>
              </a:lnSpc>
              <a:spcBef>
                <a:spcPts val="1250"/>
              </a:spcBef>
              <a:buClr>
                <a:srgbClr val="6FAC46"/>
              </a:buClr>
              <a:buFont typeface="Wingdings"/>
              <a:buChar char=""/>
              <a:tabLst>
                <a:tab pos="436245" algn="l"/>
                <a:tab pos="43688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从样本集中重采样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(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有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重复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的)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选出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n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个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样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本</a:t>
            </a:r>
            <a:endParaRPr sz="26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125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在所有属性上，对这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n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个样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本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建立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分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类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器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(</a:t>
            </a:r>
            <a:r>
              <a:rPr sz="2600" spc="-10" dirty="0">
                <a:solidFill>
                  <a:srgbClr val="FF0000"/>
                </a:solidFill>
                <a:latin typeface="Microsoft YaHei"/>
                <a:cs typeface="Microsoft YaHei"/>
              </a:rPr>
              <a:t>ID3</a:t>
            </a:r>
            <a:r>
              <a:rPr sz="2600" dirty="0">
                <a:solidFill>
                  <a:srgbClr val="FF0000"/>
                </a:solidFill>
                <a:latin typeface="Microsoft YaHei"/>
                <a:cs typeface="Microsoft YaHei"/>
              </a:rPr>
              <a:t>、</a:t>
            </a:r>
            <a:endParaRPr sz="2600">
              <a:latin typeface="Microsoft YaHei"/>
              <a:cs typeface="Microsoft YaHei"/>
            </a:endParaRPr>
          </a:p>
          <a:p>
            <a:pPr marL="241300">
              <a:lnSpc>
                <a:spcPct val="100000"/>
              </a:lnSpc>
              <a:spcBef>
                <a:spcPts val="1250"/>
              </a:spcBef>
            </a:pPr>
            <a:r>
              <a:rPr sz="2600" spc="-5" dirty="0">
                <a:solidFill>
                  <a:srgbClr val="FF0000"/>
                </a:solidFill>
                <a:latin typeface="Microsoft YaHei"/>
                <a:cs typeface="Microsoft YaHei"/>
              </a:rPr>
              <a:t>C4.5</a:t>
            </a:r>
            <a:r>
              <a:rPr sz="2600" dirty="0">
                <a:solidFill>
                  <a:srgbClr val="FF0000"/>
                </a:solidFill>
                <a:latin typeface="Microsoft YaHei"/>
                <a:cs typeface="Microsoft YaHei"/>
              </a:rPr>
              <a:t>、</a:t>
            </a:r>
            <a:r>
              <a:rPr sz="2600" spc="-20" dirty="0">
                <a:solidFill>
                  <a:srgbClr val="FF0000"/>
                </a:solidFill>
                <a:latin typeface="Microsoft YaHei"/>
                <a:cs typeface="Microsoft YaHei"/>
              </a:rPr>
              <a:t>CART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、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SVM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、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Logistic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回归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等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)</a:t>
            </a:r>
            <a:endParaRPr sz="26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124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重复以上两步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m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次，即获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得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了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m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个分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类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器</a:t>
            </a:r>
            <a:endParaRPr sz="2600">
              <a:latin typeface="Microsoft YaHei"/>
              <a:cs typeface="Microsoft YaHei"/>
            </a:endParaRPr>
          </a:p>
          <a:p>
            <a:pPr marL="241300" marR="5080" indent="-228600">
              <a:lnSpc>
                <a:spcPct val="140000"/>
              </a:lnSpc>
              <a:spcBef>
                <a:spcPts val="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将数据放在这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m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个分类器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上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，最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后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根据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这m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个分类 器的投票结果，决定数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据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属于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哪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一类</a:t>
            </a:r>
            <a:endParaRPr sz="2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96976"/>
            <a:ext cx="61614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Another description </a:t>
            </a:r>
            <a:r>
              <a:rPr sz="3200" spc="-30" dirty="0"/>
              <a:t>of</a:t>
            </a:r>
            <a:r>
              <a:rPr sz="3200" spc="-55" dirty="0"/>
              <a:t> </a:t>
            </a:r>
            <a:r>
              <a:rPr sz="3200" spc="-5" dirty="0"/>
              <a:t>Bagging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35051" y="1392936"/>
            <a:ext cx="8964168" cy="1286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9704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OO</a:t>
            </a:r>
            <a:r>
              <a:rPr dirty="0"/>
              <a:t>B数据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690981"/>
            <a:ext cx="7669530" cy="3925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501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可以发现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，Bootstrap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每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次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约有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36.79%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样本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不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会 出现在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Bootstrap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所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采集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样本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集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合中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将未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参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与 模型训练的数据称为袋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外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数</a:t>
            </a:r>
            <a:r>
              <a:rPr sz="2600" spc="10" dirty="0">
                <a:solidFill>
                  <a:srgbClr val="171717"/>
                </a:solidFill>
                <a:latin typeface="Microsoft YaHei"/>
                <a:cs typeface="Microsoft YaHei"/>
              </a:rPr>
              <a:t>据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OOB(Out</a:t>
            </a:r>
            <a:r>
              <a:rPr sz="2600" spc="-7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Of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Bag)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。 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它可以用于取代测试集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用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于误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差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估计。</a:t>
            </a:r>
            <a:endParaRPr sz="2600">
              <a:latin typeface="Microsoft YaHei"/>
              <a:cs typeface="Microsoft YaHei"/>
            </a:endParaRPr>
          </a:p>
          <a:p>
            <a:pPr marL="697865" marR="6350" lvl="1" indent="-323215">
              <a:lnSpc>
                <a:spcPct val="1501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B</a:t>
            </a:r>
            <a:r>
              <a:rPr sz="2200" spc="-40" dirty="0">
                <a:solidFill>
                  <a:srgbClr val="171717"/>
                </a:solidFill>
                <a:latin typeface="Microsoft YaHei"/>
                <a:cs typeface="Microsoft YaHei"/>
              </a:rPr>
              <a:t>r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e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im</a:t>
            </a:r>
            <a:r>
              <a:rPr sz="2200" spc="-15" dirty="0">
                <a:solidFill>
                  <a:srgbClr val="171717"/>
                </a:solidFill>
                <a:latin typeface="Microsoft YaHei"/>
                <a:cs typeface="Microsoft YaHei"/>
              </a:rPr>
              <a:t>a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n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以经验性实例的形式证明袋外数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据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误差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估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计与同 训练集一样大小的测试集精度相同；</a:t>
            </a:r>
            <a:endParaRPr sz="22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32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得到的模型参数是无偏估计。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844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Bagging</a:t>
            </a:r>
          </a:p>
        </p:txBody>
      </p:sp>
      <p:sp>
        <p:nvSpPr>
          <p:cNvPr id="3" name="object 3"/>
          <p:cNvSpPr/>
          <p:nvPr/>
        </p:nvSpPr>
        <p:spPr>
          <a:xfrm>
            <a:off x="1607949" y="1278636"/>
            <a:ext cx="5517316" cy="3066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随机森林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669174"/>
            <a:ext cx="7583805" cy="3986529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8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随机森林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在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bagging基础上做了修改。</a:t>
            </a:r>
            <a:endParaRPr sz="28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54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从样本集中</a:t>
            </a:r>
            <a:r>
              <a:rPr sz="2400" spc="-10" dirty="0">
                <a:solidFill>
                  <a:srgbClr val="171717"/>
                </a:solidFill>
                <a:latin typeface="Microsoft YaHei"/>
                <a:cs typeface="Microsoft YaHei"/>
              </a:rPr>
              <a:t>用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Bootstrap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采样选</a:t>
            </a:r>
            <a:r>
              <a:rPr sz="2400" spc="-10" dirty="0">
                <a:solidFill>
                  <a:srgbClr val="171717"/>
                </a:solidFill>
                <a:latin typeface="Microsoft YaHei"/>
                <a:cs typeface="Microsoft YaHei"/>
              </a:rPr>
              <a:t>出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n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个样本；</a:t>
            </a:r>
            <a:endParaRPr sz="2400">
              <a:latin typeface="Microsoft YaHei"/>
              <a:cs typeface="Microsoft YaHei"/>
            </a:endParaRPr>
          </a:p>
          <a:p>
            <a:pPr marL="697865" marR="5080" lvl="1" indent="-323215">
              <a:lnSpc>
                <a:spcPts val="4320"/>
              </a:lnSpc>
              <a:spcBef>
                <a:spcPts val="384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从所有属性中随机选</a:t>
            </a:r>
            <a:r>
              <a:rPr sz="2400" spc="-20" dirty="0">
                <a:solidFill>
                  <a:srgbClr val="171717"/>
                </a:solidFill>
                <a:latin typeface="Microsoft YaHei"/>
                <a:cs typeface="Microsoft YaHei"/>
              </a:rPr>
              <a:t>择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k个属性，选择最佳分割属性 作为节点建</a:t>
            </a:r>
            <a:r>
              <a:rPr sz="2400" spc="-10" dirty="0">
                <a:solidFill>
                  <a:srgbClr val="171717"/>
                </a:solidFill>
                <a:latin typeface="Microsoft YaHei"/>
                <a:cs typeface="Microsoft YaHei"/>
              </a:rPr>
              <a:t>立</a:t>
            </a:r>
            <a:r>
              <a:rPr sz="2400" spc="-15" dirty="0">
                <a:solidFill>
                  <a:srgbClr val="171717"/>
                </a:solidFill>
                <a:latin typeface="Microsoft YaHei"/>
                <a:cs typeface="Microsoft YaHei"/>
              </a:rPr>
              <a:t>CART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决策树；</a:t>
            </a:r>
            <a:endParaRPr sz="24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05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重复以上两</a:t>
            </a:r>
            <a:r>
              <a:rPr sz="2400" spc="-10" dirty="0">
                <a:solidFill>
                  <a:srgbClr val="171717"/>
                </a:solidFill>
                <a:latin typeface="Microsoft YaHei"/>
                <a:cs typeface="Microsoft YaHei"/>
              </a:rPr>
              <a:t>步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m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次，即建立了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m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棵</a:t>
            </a:r>
            <a:r>
              <a:rPr sz="2400" spc="-15" dirty="0">
                <a:solidFill>
                  <a:srgbClr val="171717"/>
                </a:solidFill>
                <a:latin typeface="Microsoft YaHei"/>
                <a:cs typeface="Microsoft YaHei"/>
              </a:rPr>
              <a:t>CART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决策树</a:t>
            </a:r>
            <a:endParaRPr sz="2400">
              <a:latin typeface="Microsoft YaHei"/>
              <a:cs typeface="Microsoft YaHei"/>
            </a:endParaRPr>
          </a:p>
          <a:p>
            <a:pPr marL="697865" marR="10795" lvl="1" indent="-323215">
              <a:lnSpc>
                <a:spcPct val="150000"/>
              </a:lnSpc>
              <a:spcBef>
                <a:spcPts val="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这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m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个CA</a:t>
            </a:r>
            <a:r>
              <a:rPr sz="2400" spc="-65" dirty="0">
                <a:solidFill>
                  <a:srgbClr val="171717"/>
                </a:solidFill>
                <a:latin typeface="Microsoft YaHei"/>
                <a:cs typeface="Microsoft YaHei"/>
              </a:rPr>
              <a:t>R</a:t>
            </a:r>
            <a:r>
              <a:rPr sz="2400" spc="5" dirty="0">
                <a:solidFill>
                  <a:srgbClr val="171717"/>
                </a:solidFill>
                <a:latin typeface="Microsoft YaHei"/>
                <a:cs typeface="Microsoft YaHei"/>
              </a:rPr>
              <a:t>T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形成随机森林，通过投票表决结果，决 定数据属于哪一类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6652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应用实例：Kinect</a:t>
            </a:r>
          </a:p>
        </p:txBody>
      </p:sp>
      <p:sp>
        <p:nvSpPr>
          <p:cNvPr id="3" name="object 3"/>
          <p:cNvSpPr/>
          <p:nvPr/>
        </p:nvSpPr>
        <p:spPr>
          <a:xfrm>
            <a:off x="590683" y="1306083"/>
            <a:ext cx="3693398" cy="3188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28082" y="3801567"/>
            <a:ext cx="33909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536A"/>
                </a:solidFill>
                <a:latin typeface="Times New Roman"/>
                <a:cs typeface="Times New Roman"/>
              </a:rPr>
              <a:t>Real-Time </a:t>
            </a:r>
            <a:r>
              <a:rPr sz="1800" spc="-5" dirty="0">
                <a:solidFill>
                  <a:srgbClr val="44536A"/>
                </a:solidFill>
                <a:latin typeface="Times New Roman"/>
                <a:cs typeface="Times New Roman"/>
              </a:rPr>
              <a:t>Human Pose </a:t>
            </a:r>
            <a:r>
              <a:rPr sz="1800" dirty="0">
                <a:solidFill>
                  <a:srgbClr val="44536A"/>
                </a:solidFill>
                <a:latin typeface="Times New Roman"/>
                <a:cs typeface="Times New Roman"/>
              </a:rPr>
              <a:t>Recognition  in </a:t>
            </a:r>
            <a:r>
              <a:rPr sz="1800" spc="-5" dirty="0">
                <a:solidFill>
                  <a:srgbClr val="44536A"/>
                </a:solidFill>
                <a:latin typeface="Times New Roman"/>
                <a:cs typeface="Times New Roman"/>
              </a:rPr>
              <a:t>Parts </a:t>
            </a:r>
            <a:r>
              <a:rPr sz="1800" dirty="0">
                <a:solidFill>
                  <a:srgbClr val="44536A"/>
                </a:solidFill>
                <a:latin typeface="Times New Roman"/>
                <a:cs typeface="Times New Roman"/>
              </a:rPr>
              <a:t>from Single Depth </a:t>
            </a:r>
            <a:r>
              <a:rPr sz="1800" spc="-5" dirty="0">
                <a:solidFill>
                  <a:srgbClr val="44536A"/>
                </a:solidFill>
                <a:latin typeface="Times New Roman"/>
                <a:cs typeface="Times New Roman"/>
              </a:rPr>
              <a:t>Images,  Jamie Shotton</a:t>
            </a:r>
            <a:r>
              <a:rPr sz="1800" spc="5" dirty="0">
                <a:solidFill>
                  <a:srgbClr val="44536A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Times New Roman"/>
                <a:cs typeface="Times New Roman"/>
              </a:rPr>
              <a:t>etc,2011,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80739" y="1330452"/>
            <a:ext cx="3814711" cy="2031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96976"/>
            <a:ext cx="62960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随机森林/Bagging</a:t>
            </a:r>
            <a:r>
              <a:rPr sz="3200" spc="-15" dirty="0"/>
              <a:t>和</a:t>
            </a:r>
            <a:r>
              <a:rPr sz="3200" dirty="0"/>
              <a:t>决策</a:t>
            </a:r>
            <a:r>
              <a:rPr sz="3200" spc="-15" dirty="0"/>
              <a:t>树</a:t>
            </a:r>
            <a:r>
              <a:rPr sz="3200" dirty="0"/>
              <a:t>的关系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07542" y="683238"/>
            <a:ext cx="7713345" cy="3789045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78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当然可以使用决策树作为基本分类器</a:t>
            </a:r>
            <a:endParaRPr sz="2800">
              <a:latin typeface="Microsoft YaHei"/>
              <a:cs typeface="Microsoft YaHei"/>
            </a:endParaRPr>
          </a:p>
          <a:p>
            <a:pPr marL="241300" marR="5080" indent="-228600">
              <a:lnSpc>
                <a:spcPct val="150000"/>
              </a:lnSpc>
              <a:spcBef>
                <a:spcPts val="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但也可以使用SVM、Logistic回归等其他分类 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器，习惯上，这些分类器组成的“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总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分类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器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”，  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仍然叫做随机</a:t>
            </a:r>
            <a:r>
              <a:rPr sz="2800" spc="-5" dirty="0">
                <a:solidFill>
                  <a:srgbClr val="FF0000"/>
                </a:solidFill>
                <a:latin typeface="Microsoft YaHei"/>
                <a:cs typeface="Microsoft YaHei"/>
              </a:rPr>
              <a:t>森</a:t>
            </a:r>
            <a:r>
              <a:rPr sz="2800" spc="-10" dirty="0">
                <a:solidFill>
                  <a:srgbClr val="FF0000"/>
                </a:solidFill>
                <a:latin typeface="Microsoft YaHei"/>
                <a:cs typeface="Microsoft YaHei"/>
              </a:rPr>
              <a:t>林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endParaRPr sz="28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168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举例</a:t>
            </a:r>
            <a:endParaRPr sz="28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54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回归问题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161925"/>
            <a:ext cx="1397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171717"/>
                </a:solidFill>
                <a:latin typeface="Microsoft YaHei"/>
                <a:cs typeface="Microsoft YaHei"/>
              </a:rPr>
              <a:t>决策树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96083" y="86868"/>
            <a:ext cx="6624828" cy="4500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回归问题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683238"/>
            <a:ext cx="6510020" cy="1306830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78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离散点为臭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氧(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横轴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)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和温度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(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纵轴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)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关系</a:t>
            </a:r>
            <a:endParaRPr sz="28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168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试拟合变化曲线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51147" y="1816607"/>
            <a:ext cx="4969763" cy="2694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7590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使用</a:t>
            </a:r>
            <a:r>
              <a:rPr spc="-5" dirty="0"/>
              <a:t>Bagging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829818"/>
            <a:ext cx="7579995" cy="3838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565656"/>
                </a:solidFill>
                <a:latin typeface="PMingLiU"/>
                <a:cs typeface="PMingLiU"/>
              </a:rPr>
              <a:t>记原始数据为</a:t>
            </a:r>
            <a:r>
              <a:rPr sz="2600" dirty="0">
                <a:solidFill>
                  <a:srgbClr val="565656"/>
                </a:solidFill>
                <a:latin typeface="Times New Roman"/>
                <a:cs typeface="Times New Roman"/>
              </a:rPr>
              <a:t>D</a:t>
            </a:r>
            <a:r>
              <a:rPr sz="2600" dirty="0">
                <a:solidFill>
                  <a:srgbClr val="565656"/>
                </a:solidFill>
                <a:latin typeface="PMingLiU"/>
                <a:cs typeface="PMingLiU"/>
              </a:rPr>
              <a:t>，长</a:t>
            </a:r>
            <a:r>
              <a:rPr sz="2600" spc="-15" dirty="0">
                <a:solidFill>
                  <a:srgbClr val="565656"/>
                </a:solidFill>
                <a:latin typeface="PMingLiU"/>
                <a:cs typeface="PMingLiU"/>
              </a:rPr>
              <a:t>度</a:t>
            </a:r>
            <a:r>
              <a:rPr sz="2600" dirty="0">
                <a:solidFill>
                  <a:srgbClr val="565656"/>
                </a:solidFill>
                <a:latin typeface="PMingLiU"/>
                <a:cs typeface="PMingLiU"/>
              </a:rPr>
              <a:t>为</a:t>
            </a:r>
            <a:endParaRPr sz="2600">
              <a:latin typeface="PMingLiU"/>
              <a:cs typeface="PMingLiU"/>
            </a:endParaRPr>
          </a:p>
          <a:p>
            <a:pPr marL="139700">
              <a:lnSpc>
                <a:spcPct val="100000"/>
              </a:lnSpc>
            </a:pPr>
            <a:r>
              <a:rPr sz="2600" spc="-5" dirty="0">
                <a:solidFill>
                  <a:srgbClr val="565656"/>
                </a:solidFill>
                <a:latin typeface="Times New Roman"/>
                <a:cs typeface="Times New Roman"/>
              </a:rPr>
              <a:t>N(</a:t>
            </a:r>
            <a:r>
              <a:rPr sz="2600" dirty="0">
                <a:solidFill>
                  <a:srgbClr val="565656"/>
                </a:solidFill>
                <a:latin typeface="PMingLiU"/>
                <a:cs typeface="PMingLiU"/>
              </a:rPr>
              <a:t>即图中有</a:t>
            </a:r>
            <a:r>
              <a:rPr sz="2600" dirty="0">
                <a:solidFill>
                  <a:srgbClr val="565656"/>
                </a:solidFill>
                <a:latin typeface="Times New Roman"/>
                <a:cs typeface="Times New Roman"/>
              </a:rPr>
              <a:t>N</a:t>
            </a:r>
            <a:r>
              <a:rPr sz="2600" dirty="0">
                <a:solidFill>
                  <a:srgbClr val="565656"/>
                </a:solidFill>
                <a:latin typeface="PMingLiU"/>
                <a:cs typeface="PMingLiU"/>
              </a:rPr>
              <a:t>个</a:t>
            </a:r>
            <a:r>
              <a:rPr sz="2600" spc="-15" dirty="0">
                <a:solidFill>
                  <a:srgbClr val="565656"/>
                </a:solidFill>
                <a:latin typeface="PMingLiU"/>
                <a:cs typeface="PMingLiU"/>
              </a:rPr>
              <a:t>离</a:t>
            </a:r>
            <a:r>
              <a:rPr sz="2600" dirty="0">
                <a:solidFill>
                  <a:srgbClr val="565656"/>
                </a:solidFill>
                <a:latin typeface="PMingLiU"/>
                <a:cs typeface="PMingLiU"/>
              </a:rPr>
              <a:t>散点</a:t>
            </a:r>
            <a:r>
              <a:rPr sz="2600" dirty="0">
                <a:solidFill>
                  <a:srgbClr val="565656"/>
                </a:solidFill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Times New Roman"/>
              <a:cs typeface="Times New Roman"/>
            </a:endParaRPr>
          </a:p>
          <a:p>
            <a:pPr marL="337185" indent="-325120">
              <a:lnSpc>
                <a:spcPct val="10000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算法过程</a:t>
            </a:r>
            <a:endParaRPr sz="24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30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做100次bootstrap，每次得到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数据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Di，Di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的长度为N</a:t>
            </a:r>
            <a:endParaRPr sz="20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20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对于每一个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Di，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使用</a:t>
            </a:r>
            <a:r>
              <a:rPr sz="2000" dirty="0">
                <a:solidFill>
                  <a:srgbClr val="FF0000"/>
                </a:solidFill>
                <a:latin typeface="Microsoft YaHei"/>
                <a:cs typeface="Microsoft YaHei"/>
              </a:rPr>
              <a:t>局部回归</a:t>
            </a:r>
            <a:r>
              <a:rPr sz="2000" spc="-20" dirty="0">
                <a:solidFill>
                  <a:srgbClr val="FF0000"/>
                </a:solidFill>
                <a:latin typeface="Microsoft YaHei"/>
                <a:cs typeface="Microsoft YaHei"/>
              </a:rPr>
              <a:t>(LOESS)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拟合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一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条曲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线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(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图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中灰色</a:t>
            </a:r>
            <a:endParaRPr sz="2000">
              <a:latin typeface="Microsoft YaHei"/>
              <a:cs typeface="Microsoft YaHei"/>
            </a:endParaRPr>
          </a:p>
          <a:p>
            <a:pPr marL="697865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线是其中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10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条曲线)</a:t>
            </a:r>
            <a:endParaRPr sz="20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20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将这些曲线取平均，即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得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到红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色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的最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终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拟合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曲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线</a:t>
            </a:r>
            <a:endParaRPr sz="20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20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显然，红色的曲线更加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稳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定，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并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且没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有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过拟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合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明显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减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弱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43628" y="65531"/>
            <a:ext cx="4428744" cy="2401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1731"/>
            <a:ext cx="9144000" cy="4436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174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Code</a:t>
            </a:r>
          </a:p>
        </p:txBody>
      </p:sp>
      <p:sp>
        <p:nvSpPr>
          <p:cNvPr id="3" name="object 3"/>
          <p:cNvSpPr/>
          <p:nvPr/>
        </p:nvSpPr>
        <p:spPr>
          <a:xfrm>
            <a:off x="755904" y="842772"/>
            <a:ext cx="6719907" cy="3909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投票机制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669174"/>
            <a:ext cx="3354704" cy="3488690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8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简单投票机制</a:t>
            </a:r>
            <a:endParaRPr sz="28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54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一票否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决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(一致表决)</a:t>
            </a:r>
            <a:endParaRPr sz="24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44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少数服从多数</a:t>
            </a:r>
            <a:endParaRPr sz="2400">
              <a:latin typeface="Microsoft YaHei"/>
              <a:cs typeface="Microsoft YaHei"/>
            </a:endParaRPr>
          </a:p>
          <a:p>
            <a:pPr marL="832485">
              <a:lnSpc>
                <a:spcPct val="100000"/>
              </a:lnSpc>
              <a:spcBef>
                <a:spcPts val="1805"/>
              </a:spcBef>
            </a:pPr>
            <a:r>
              <a:rPr sz="2000" dirty="0">
                <a:solidFill>
                  <a:srgbClr val="6FAC46"/>
                </a:solidFill>
                <a:latin typeface="Verdana"/>
                <a:cs typeface="Verdana"/>
              </a:rPr>
              <a:t>−</a:t>
            </a:r>
            <a:r>
              <a:rPr sz="2000" spc="185" dirty="0">
                <a:solidFill>
                  <a:srgbClr val="6FAC46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有效多数(加权)</a:t>
            </a:r>
            <a:endParaRPr sz="20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34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阈值表决</a:t>
            </a:r>
            <a:endParaRPr sz="24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158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贝叶斯投票机制</a:t>
            </a:r>
            <a:endParaRPr sz="2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投票机制举例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710793"/>
            <a:ext cx="7637145" cy="3840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9845" indent="-228600" algn="just">
              <a:lnSpc>
                <a:spcPct val="13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假定有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N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个用户可以为X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个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电影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投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票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(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假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定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投票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者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不 能给同一电影重复投票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)，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投票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有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1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、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2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、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3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、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4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、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5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星 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共5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档。</a:t>
            </a:r>
            <a:endParaRPr sz="2600">
              <a:latin typeface="Microsoft YaHei"/>
              <a:cs typeface="Microsoft YaHei"/>
            </a:endParaRPr>
          </a:p>
          <a:p>
            <a:pPr marL="337185" indent="-325120" algn="just">
              <a:lnSpc>
                <a:spcPct val="100000"/>
              </a:lnSpc>
              <a:spcBef>
                <a:spcPts val="93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如何根据用户投票，对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电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影排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序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？</a:t>
            </a:r>
            <a:endParaRPr sz="2600">
              <a:latin typeface="Microsoft YaHei"/>
              <a:cs typeface="Microsoft YaHei"/>
            </a:endParaRPr>
          </a:p>
          <a:p>
            <a:pPr marL="697865" marR="5080" lvl="1" indent="-323215">
              <a:lnSpc>
                <a:spcPct val="130000"/>
              </a:lnSpc>
              <a:spcBef>
                <a:spcPts val="8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本质仍然是分类问题：对于某个电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影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200" spc="-40" dirty="0">
                <a:solidFill>
                  <a:srgbClr val="171717"/>
                </a:solidFill>
                <a:latin typeface="Microsoft YaHei"/>
                <a:cs typeface="Microsoft YaHei"/>
              </a:rPr>
              <a:t>有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N个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决策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树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，每 个决策树对该电影</a:t>
            </a:r>
            <a:r>
              <a:rPr sz="2200" spc="-20" dirty="0">
                <a:solidFill>
                  <a:srgbClr val="171717"/>
                </a:solidFill>
                <a:latin typeface="Microsoft YaHei"/>
                <a:cs typeface="Microsoft YaHei"/>
              </a:rPr>
              <a:t>有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1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个分类(1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、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2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、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3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、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4</a:t>
            </a:r>
            <a:r>
              <a:rPr sz="2200" spc="10" dirty="0">
                <a:solidFill>
                  <a:srgbClr val="171717"/>
                </a:solidFill>
                <a:latin typeface="Microsoft YaHei"/>
                <a:cs typeface="Microsoft YaHei"/>
              </a:rPr>
              <a:t>、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5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类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)，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求这 个电影应该属于哪一</a:t>
            </a:r>
            <a:r>
              <a:rPr sz="2200" spc="-25" dirty="0">
                <a:solidFill>
                  <a:srgbClr val="171717"/>
                </a:solidFill>
                <a:latin typeface="Microsoft YaHei"/>
                <a:cs typeface="Microsoft YaHei"/>
              </a:rPr>
              <a:t>类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(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可以是小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数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：分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类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问题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变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成了回 归问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题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)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225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一种可能的方案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2146249"/>
            <a:ext cx="6437630" cy="2454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7185" indent="-325120">
              <a:lnSpc>
                <a:spcPts val="2965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WR：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加权得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分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(weighted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rating)</a:t>
            </a:r>
            <a:endParaRPr sz="2600">
              <a:latin typeface="Microsoft YaHei"/>
              <a:cs typeface="Microsoft YaHei"/>
            </a:endParaRPr>
          </a:p>
          <a:p>
            <a:pPr marL="337185" indent="-325120">
              <a:lnSpc>
                <a:spcPts val="281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R：该电影的用户投票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平均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得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分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(Rating)</a:t>
            </a:r>
            <a:endParaRPr sz="2600">
              <a:latin typeface="Microsoft YaHei"/>
              <a:cs typeface="Microsoft YaHei"/>
            </a:endParaRPr>
          </a:p>
          <a:p>
            <a:pPr marL="337185" indent="-325120">
              <a:lnSpc>
                <a:spcPts val="281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C：所有电影的平均得分</a:t>
            </a:r>
            <a:endParaRPr sz="2600">
              <a:latin typeface="Microsoft YaHei"/>
              <a:cs typeface="Microsoft YaHei"/>
            </a:endParaRPr>
          </a:p>
          <a:p>
            <a:pPr marL="337185" indent="-325120">
              <a:lnSpc>
                <a:spcPts val="281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v：该电影的投票人数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(votes)</a:t>
            </a:r>
            <a:endParaRPr sz="2600">
              <a:latin typeface="Microsoft YaHei"/>
              <a:cs typeface="Microsoft YaHei"/>
            </a:endParaRPr>
          </a:p>
          <a:p>
            <a:pPr marL="337185" indent="-325120">
              <a:lnSpc>
                <a:spcPts val="284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m：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排名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前250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名的电影的最低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投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票数</a:t>
            </a:r>
            <a:endParaRPr sz="26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38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根据总投票人数</a:t>
            </a:r>
            <a:r>
              <a:rPr sz="2200" spc="-15" dirty="0">
                <a:solidFill>
                  <a:srgbClr val="171717"/>
                </a:solidFill>
                <a:latin typeface="Microsoft YaHei"/>
                <a:cs typeface="Microsoft YaHei"/>
              </a:rPr>
              <a:t>，250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可能有所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调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整</a:t>
            </a:r>
            <a:endParaRPr sz="22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51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按照v=0和m=0分别分析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29898" y="1486962"/>
            <a:ext cx="926465" cy="0"/>
          </a:xfrm>
          <a:custGeom>
            <a:avLst/>
            <a:gdLst/>
            <a:ahLst/>
            <a:cxnLst/>
            <a:rect l="l" t="t" r="r" b="b"/>
            <a:pathLst>
              <a:path w="926464">
                <a:moveTo>
                  <a:pt x="0" y="0"/>
                </a:moveTo>
                <a:lnTo>
                  <a:pt x="926338" y="0"/>
                </a:lnTo>
              </a:path>
            </a:pathLst>
          </a:custGeom>
          <a:ln w="131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99538" y="1486962"/>
            <a:ext cx="926465" cy="0"/>
          </a:xfrm>
          <a:custGeom>
            <a:avLst/>
            <a:gdLst/>
            <a:ahLst/>
            <a:cxnLst/>
            <a:rect l="l" t="t" r="r" b="b"/>
            <a:pathLst>
              <a:path w="926464">
                <a:moveTo>
                  <a:pt x="0" y="0"/>
                </a:moveTo>
                <a:lnTo>
                  <a:pt x="926233" y="0"/>
                </a:lnTo>
              </a:path>
            </a:pathLst>
          </a:custGeom>
          <a:ln w="131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00742" y="1032014"/>
            <a:ext cx="34099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i="1" spc="675" dirty="0">
                <a:latin typeface="Times New Roman"/>
                <a:cs typeface="Times New Roman"/>
              </a:rPr>
              <a:t>m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84152" y="1032014"/>
            <a:ext cx="21971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i="1" spc="415" dirty="0">
                <a:latin typeface="Times New Roman"/>
                <a:cs typeface="Times New Roman"/>
              </a:rPr>
              <a:t>v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29937" y="1233993"/>
            <a:ext cx="196024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655445" algn="l"/>
              </a:tabLst>
            </a:pPr>
            <a:r>
              <a:rPr sz="2500" i="1" spc="575" dirty="0">
                <a:latin typeface="Times New Roman"/>
                <a:cs typeface="Times New Roman"/>
              </a:rPr>
              <a:t>R</a:t>
            </a:r>
            <a:r>
              <a:rPr sz="2500" i="1" spc="-65" dirty="0">
                <a:latin typeface="Times New Roman"/>
                <a:cs typeface="Times New Roman"/>
              </a:rPr>
              <a:t> </a:t>
            </a:r>
            <a:r>
              <a:rPr sz="2500" spc="515" dirty="0">
                <a:latin typeface="Symbol"/>
                <a:cs typeface="Symbol"/>
              </a:rPr>
              <a:t>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i="1" spc="625" dirty="0">
                <a:latin typeface="Times New Roman"/>
                <a:cs typeface="Times New Roman"/>
              </a:rPr>
              <a:t>C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39431" y="1484894"/>
            <a:ext cx="258762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682114" algn="l"/>
              </a:tabLst>
            </a:pPr>
            <a:r>
              <a:rPr sz="2500" i="1" spc="415" dirty="0">
                <a:latin typeface="Times New Roman"/>
                <a:cs typeface="Times New Roman"/>
              </a:rPr>
              <a:t>v</a:t>
            </a:r>
            <a:r>
              <a:rPr sz="2500" i="1" spc="-65" dirty="0">
                <a:latin typeface="Times New Roman"/>
                <a:cs typeface="Times New Roman"/>
              </a:rPr>
              <a:t> </a:t>
            </a:r>
            <a:r>
              <a:rPr sz="2500" spc="515" dirty="0">
                <a:latin typeface="Symbol"/>
                <a:cs typeface="Symbol"/>
              </a:rPr>
              <a:t></a:t>
            </a:r>
            <a:r>
              <a:rPr sz="2500" spc="-60" dirty="0">
                <a:latin typeface="Times New Roman"/>
                <a:cs typeface="Times New Roman"/>
              </a:rPr>
              <a:t> </a:t>
            </a:r>
            <a:r>
              <a:rPr sz="2500" i="1" spc="675" dirty="0">
                <a:latin typeface="Times New Roman"/>
                <a:cs typeface="Times New Roman"/>
              </a:rPr>
              <a:t>m	</a:t>
            </a:r>
            <a:r>
              <a:rPr sz="2500" i="1" spc="415" dirty="0">
                <a:latin typeface="Times New Roman"/>
                <a:cs typeface="Times New Roman"/>
              </a:rPr>
              <a:t>v</a:t>
            </a:r>
            <a:r>
              <a:rPr sz="2500" i="1" spc="-105" dirty="0">
                <a:latin typeface="Times New Roman"/>
                <a:cs typeface="Times New Roman"/>
              </a:rPr>
              <a:t> </a:t>
            </a:r>
            <a:r>
              <a:rPr sz="2500" spc="515" dirty="0">
                <a:latin typeface="Symbol"/>
                <a:cs typeface="Symbol"/>
              </a:rPr>
              <a:t></a:t>
            </a:r>
            <a:r>
              <a:rPr sz="2500" spc="-105" dirty="0">
                <a:latin typeface="Times New Roman"/>
                <a:cs typeface="Times New Roman"/>
              </a:rPr>
              <a:t> </a:t>
            </a:r>
            <a:r>
              <a:rPr sz="2500" i="1" spc="675" dirty="0">
                <a:latin typeface="Times New Roman"/>
                <a:cs typeface="Times New Roman"/>
              </a:rPr>
              <a:t>m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62553" y="1233993"/>
            <a:ext cx="982344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i="1" spc="540" dirty="0">
                <a:latin typeface="Times New Roman"/>
                <a:cs typeface="Times New Roman"/>
              </a:rPr>
              <a:t>WR</a:t>
            </a:r>
            <a:r>
              <a:rPr sz="2500" i="1" spc="235" dirty="0">
                <a:latin typeface="Times New Roman"/>
                <a:cs typeface="Times New Roman"/>
              </a:rPr>
              <a:t> </a:t>
            </a:r>
            <a:r>
              <a:rPr sz="2500" spc="515" dirty="0">
                <a:latin typeface="Symbol"/>
                <a:cs typeface="Symbol"/>
              </a:rPr>
              <a:t></a:t>
            </a:r>
            <a:endParaRPr sz="25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5511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样本不均衡的常用处理方法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680084"/>
            <a:ext cx="6739255" cy="39198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7185" indent="-325120">
              <a:lnSpc>
                <a:spcPts val="2865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假定样本数目A类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比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B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类多，且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严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重不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平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衡：</a:t>
            </a:r>
            <a:endParaRPr sz="26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38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A类欠采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样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Undersampling</a:t>
            </a:r>
            <a:endParaRPr sz="2200">
              <a:latin typeface="Microsoft YaHei"/>
              <a:cs typeface="Microsoft YaHei"/>
            </a:endParaRPr>
          </a:p>
          <a:p>
            <a:pPr marL="1155700" lvl="2" indent="-323850">
              <a:lnSpc>
                <a:spcPct val="100000"/>
              </a:lnSpc>
              <a:spcBef>
                <a:spcPts val="35"/>
              </a:spcBef>
              <a:buClr>
                <a:srgbClr val="6FAC46"/>
              </a:buClr>
              <a:buFont typeface="Verdana"/>
              <a:buChar char="−"/>
              <a:tabLst>
                <a:tab pos="1156335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随机欠采样</a:t>
            </a:r>
            <a:endParaRPr sz="2000">
              <a:latin typeface="Microsoft YaHei"/>
              <a:cs typeface="Microsoft YaHei"/>
            </a:endParaRPr>
          </a:p>
          <a:p>
            <a:pPr marL="1155700" lvl="2" indent="-323850">
              <a:lnSpc>
                <a:spcPct val="100000"/>
              </a:lnSpc>
              <a:spcBef>
                <a:spcPts val="20"/>
              </a:spcBef>
              <a:buClr>
                <a:srgbClr val="6FAC46"/>
              </a:buClr>
              <a:buFont typeface="Verdana"/>
              <a:buChar char="−"/>
              <a:tabLst>
                <a:tab pos="1156335" algn="l"/>
              </a:tabLst>
            </a:pP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A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类分成若干子类，分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别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与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B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类进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入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ML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模型</a:t>
            </a:r>
            <a:endParaRPr sz="2000">
              <a:latin typeface="Microsoft YaHei"/>
              <a:cs typeface="Microsoft YaHei"/>
            </a:endParaRPr>
          </a:p>
          <a:p>
            <a:pPr marL="1155700" lvl="2" indent="-323850">
              <a:lnSpc>
                <a:spcPts val="2130"/>
              </a:lnSpc>
              <a:spcBef>
                <a:spcPts val="15"/>
              </a:spcBef>
              <a:buClr>
                <a:srgbClr val="6FAC46"/>
              </a:buClr>
              <a:buFont typeface="Verdana"/>
              <a:buChar char="−"/>
              <a:tabLst>
                <a:tab pos="1156335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基于聚类的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A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类分割</a:t>
            </a:r>
            <a:endParaRPr sz="20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37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B类过采</a:t>
            </a:r>
            <a:r>
              <a:rPr sz="2200" spc="-15" dirty="0">
                <a:solidFill>
                  <a:srgbClr val="171717"/>
                </a:solidFill>
                <a:latin typeface="Microsoft YaHei"/>
                <a:cs typeface="Microsoft YaHei"/>
              </a:rPr>
              <a:t>样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O</a:t>
            </a:r>
            <a:r>
              <a:rPr sz="2200" spc="-25" dirty="0">
                <a:solidFill>
                  <a:srgbClr val="171717"/>
                </a:solidFill>
                <a:latin typeface="Microsoft YaHei"/>
                <a:cs typeface="Microsoft YaHei"/>
              </a:rPr>
              <a:t>v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e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r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sa</a:t>
            </a:r>
            <a:r>
              <a:rPr sz="2200" spc="-15" dirty="0">
                <a:solidFill>
                  <a:srgbClr val="171717"/>
                </a:solidFill>
                <a:latin typeface="Microsoft YaHei"/>
                <a:cs typeface="Microsoft YaHei"/>
              </a:rPr>
              <a:t>m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pli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n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g</a:t>
            </a:r>
            <a:endParaRPr sz="2200">
              <a:latin typeface="Microsoft YaHei"/>
              <a:cs typeface="Microsoft YaHei"/>
            </a:endParaRPr>
          </a:p>
          <a:p>
            <a:pPr marL="1155700" lvl="2" indent="-323850">
              <a:lnSpc>
                <a:spcPts val="2130"/>
              </a:lnSpc>
              <a:spcBef>
                <a:spcPts val="30"/>
              </a:spcBef>
              <a:buClr>
                <a:srgbClr val="6FAC46"/>
              </a:buClr>
              <a:buFont typeface="Verdana"/>
              <a:buChar char="−"/>
              <a:tabLst>
                <a:tab pos="1156335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避免欠采样造成的信息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丢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失</a:t>
            </a:r>
            <a:endParaRPr sz="20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37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B类数据合</a:t>
            </a:r>
            <a:r>
              <a:rPr sz="2200" spc="-15" dirty="0">
                <a:solidFill>
                  <a:srgbClr val="171717"/>
                </a:solidFill>
                <a:latin typeface="Microsoft YaHei"/>
                <a:cs typeface="Microsoft YaHei"/>
              </a:rPr>
              <a:t>成Synthetic</a:t>
            </a:r>
            <a:r>
              <a:rPr sz="2200" spc="2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Data</a:t>
            </a:r>
            <a:r>
              <a:rPr sz="2200" spc="1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Generation</a:t>
            </a:r>
            <a:endParaRPr sz="2200">
              <a:latin typeface="Microsoft YaHei"/>
              <a:cs typeface="Microsoft YaHei"/>
            </a:endParaRPr>
          </a:p>
          <a:p>
            <a:pPr marL="1155700" lvl="2" indent="-323850">
              <a:lnSpc>
                <a:spcPts val="2390"/>
              </a:lnSpc>
              <a:spcBef>
                <a:spcPts val="35"/>
              </a:spcBef>
              <a:buClr>
                <a:srgbClr val="6FAC46"/>
              </a:buClr>
              <a:buFont typeface="Verdana"/>
              <a:buChar char="−"/>
              <a:tabLst>
                <a:tab pos="1156335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随机插值得到新样本</a:t>
            </a:r>
            <a:endParaRPr sz="2000">
              <a:latin typeface="Microsoft YaHei"/>
              <a:cs typeface="Microsoft YaHei"/>
            </a:endParaRPr>
          </a:p>
          <a:p>
            <a:pPr marL="1155700" lvl="2" indent="-323850">
              <a:lnSpc>
                <a:spcPts val="2260"/>
              </a:lnSpc>
              <a:buClr>
                <a:srgbClr val="6FAC46"/>
              </a:buClr>
              <a:buFont typeface="Verdana"/>
              <a:buChar char="−"/>
              <a:tabLst>
                <a:tab pos="1156335" algn="l"/>
              </a:tabLst>
            </a:pP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SMOTE(</a:t>
            </a:r>
            <a:r>
              <a:rPr sz="2100" spc="-15" dirty="0">
                <a:solidFill>
                  <a:srgbClr val="171717"/>
                </a:solidFill>
                <a:latin typeface="Microsoft YaHei"/>
                <a:cs typeface="Microsoft YaHei"/>
              </a:rPr>
              <a:t>Synthetic 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Minority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100" spc="-15" dirty="0">
                <a:solidFill>
                  <a:srgbClr val="171717"/>
                </a:solidFill>
                <a:latin typeface="Microsoft YaHei"/>
                <a:cs typeface="Microsoft YaHei"/>
              </a:rPr>
              <a:t>Over-sampling</a:t>
            </a:r>
            <a:endParaRPr sz="2100">
              <a:latin typeface="Microsoft YaHei"/>
              <a:cs typeface="Microsoft YaHei"/>
            </a:endParaRPr>
          </a:p>
          <a:p>
            <a:pPr marL="1155700">
              <a:lnSpc>
                <a:spcPts val="2005"/>
              </a:lnSpc>
            </a:pPr>
            <a:r>
              <a:rPr sz="2100" spc="-25" dirty="0">
                <a:solidFill>
                  <a:srgbClr val="171717"/>
                </a:solidFill>
                <a:latin typeface="Microsoft YaHei"/>
                <a:cs typeface="Microsoft YaHei"/>
              </a:rPr>
              <a:t>Technique)</a:t>
            </a:r>
            <a:endParaRPr sz="21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37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代价敏感学</a:t>
            </a:r>
            <a:r>
              <a:rPr sz="2200" spc="-15" dirty="0">
                <a:solidFill>
                  <a:srgbClr val="171717"/>
                </a:solidFill>
                <a:latin typeface="Microsoft YaHei"/>
                <a:cs typeface="Microsoft YaHei"/>
              </a:rPr>
              <a:t>习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Cost</a:t>
            </a:r>
            <a:r>
              <a:rPr sz="2200" spc="3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Sensitive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 Learning</a:t>
            </a:r>
            <a:endParaRPr sz="2200">
              <a:latin typeface="Microsoft YaHei"/>
              <a:cs typeface="Microsoft YaHei"/>
            </a:endParaRPr>
          </a:p>
          <a:p>
            <a:pPr marL="1155700" lvl="2" indent="-323850">
              <a:lnSpc>
                <a:spcPct val="100000"/>
              </a:lnSpc>
              <a:spcBef>
                <a:spcPts val="30"/>
              </a:spcBef>
              <a:buClr>
                <a:srgbClr val="6FAC46"/>
              </a:buClr>
              <a:buFont typeface="Verdana"/>
              <a:buChar char="−"/>
              <a:tabLst>
                <a:tab pos="1156335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降低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A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类权值，提高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B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类权值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60534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使用R</a:t>
            </a:r>
            <a:r>
              <a:rPr spc="-5" dirty="0"/>
              <a:t>F</a:t>
            </a:r>
            <a:r>
              <a:rPr dirty="0"/>
              <a:t>建立计算样本间相似度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680084"/>
            <a:ext cx="7665084" cy="3818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7185" indent="-325120">
              <a:lnSpc>
                <a:spcPts val="2810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原理：若两样本同时出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现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在相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同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叶结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点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的次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数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越多</a:t>
            </a:r>
            <a:endParaRPr sz="2600">
              <a:latin typeface="Microsoft YaHei"/>
              <a:cs typeface="Microsoft YaHei"/>
            </a:endParaRPr>
          </a:p>
          <a:p>
            <a:pPr marL="241300">
              <a:lnSpc>
                <a:spcPts val="2500"/>
              </a:lnSpc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，则二者越相似。</a:t>
            </a:r>
            <a:endParaRPr sz="2600">
              <a:latin typeface="Microsoft YaHei"/>
              <a:cs typeface="Microsoft YaHei"/>
            </a:endParaRPr>
          </a:p>
          <a:p>
            <a:pPr marL="337185" indent="-325120">
              <a:lnSpc>
                <a:spcPts val="250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算法过程：</a:t>
            </a:r>
            <a:endParaRPr sz="2600">
              <a:latin typeface="Microsoft YaHei"/>
              <a:cs typeface="Microsoft YaHei"/>
            </a:endParaRPr>
          </a:p>
          <a:p>
            <a:pPr marL="241300" marR="125095" indent="-228600">
              <a:lnSpc>
                <a:spcPts val="2500"/>
              </a:lnSpc>
              <a:spcBef>
                <a:spcPts val="28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记样本个数为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N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，初始化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N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×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N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的零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矩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阵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S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S</a:t>
            </a:r>
            <a:r>
              <a:rPr sz="2600" spc="-20" dirty="0">
                <a:solidFill>
                  <a:srgbClr val="171717"/>
                </a:solidFill>
                <a:latin typeface="Microsoft YaHei"/>
                <a:cs typeface="Microsoft YaHei"/>
              </a:rPr>
              <a:t>[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i,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j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]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表 示样本i和样本j的相似度。</a:t>
            </a:r>
            <a:endParaRPr sz="2600">
              <a:latin typeface="Microsoft YaHei"/>
              <a:cs typeface="Microsoft YaHei"/>
            </a:endParaRPr>
          </a:p>
          <a:p>
            <a:pPr marL="241300" marR="71120" indent="-228600">
              <a:lnSpc>
                <a:spcPct val="80100"/>
              </a:lnSpc>
              <a:spcBef>
                <a:spcPts val="1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对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于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m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颗决策树形成的随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机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森林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遍历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所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有决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策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树 的所有叶子结点：</a:t>
            </a:r>
            <a:endParaRPr sz="2600">
              <a:latin typeface="Microsoft YaHei"/>
              <a:cs typeface="Microsoft YaHei"/>
            </a:endParaRPr>
          </a:p>
          <a:p>
            <a:pPr marL="697865" marR="5080" lvl="1" indent="-323215">
              <a:lnSpc>
                <a:spcPts val="211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记该叶结点包含的样本</a:t>
            </a:r>
            <a:r>
              <a:rPr sz="2200" spc="-25" dirty="0">
                <a:solidFill>
                  <a:srgbClr val="171717"/>
                </a:solidFill>
                <a:latin typeface="Microsoft YaHei"/>
                <a:cs typeface="Microsoft YaHei"/>
              </a:rPr>
              <a:t>为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sample[1,2,…,k]，则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S[i][</a:t>
            </a:r>
            <a:r>
              <a:rPr sz="2200" spc="-42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j]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累加 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1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endParaRPr sz="2200">
              <a:latin typeface="Microsoft YaHei"/>
              <a:cs typeface="Microsoft YaHei"/>
            </a:endParaRPr>
          </a:p>
          <a:p>
            <a:pPr marL="1155700" lvl="2" indent="-323850">
              <a:lnSpc>
                <a:spcPct val="100000"/>
              </a:lnSpc>
              <a:spcBef>
                <a:spcPts val="20"/>
              </a:spcBef>
              <a:buClr>
                <a:srgbClr val="6FAC46"/>
              </a:buClr>
              <a:buFont typeface="Verdana"/>
              <a:buChar char="−"/>
              <a:tabLst>
                <a:tab pos="1156335" algn="l"/>
              </a:tabLst>
            </a:pP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样本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i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、j∈sample[1,2,…k]</a:t>
            </a:r>
            <a:endParaRPr sz="2100">
              <a:latin typeface="Microsoft YaHei"/>
              <a:cs typeface="Microsoft YaHei"/>
            </a:endParaRPr>
          </a:p>
          <a:p>
            <a:pPr marL="1155700" lvl="2" indent="-323850">
              <a:lnSpc>
                <a:spcPts val="2200"/>
              </a:lnSpc>
              <a:spcBef>
                <a:spcPts val="5"/>
              </a:spcBef>
              <a:buClr>
                <a:srgbClr val="6FAC46"/>
              </a:buClr>
              <a:buFont typeface="Verdana"/>
              <a:buChar char="−"/>
              <a:tabLst>
                <a:tab pos="1156335" algn="l"/>
              </a:tabLst>
            </a:pP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样本</a:t>
            </a:r>
            <a:r>
              <a:rPr sz="2100" spc="5" dirty="0">
                <a:solidFill>
                  <a:srgbClr val="171717"/>
                </a:solidFill>
                <a:latin typeface="Microsoft YaHei"/>
                <a:cs typeface="Microsoft YaHei"/>
              </a:rPr>
              <a:t>i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、j出现在相同叶结点的次数增加1次。</a:t>
            </a:r>
            <a:endParaRPr sz="2100">
              <a:latin typeface="Microsoft YaHei"/>
              <a:cs typeface="Microsoft YaHei"/>
            </a:endParaRPr>
          </a:p>
          <a:p>
            <a:pPr marL="337185" indent="-325120">
              <a:lnSpc>
                <a:spcPts val="280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遍历结束，则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S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为样本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间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相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似度矩阵。</a:t>
            </a:r>
            <a:endParaRPr sz="2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5969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使用随机森林计算特征重要度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697786"/>
            <a:ext cx="7694930" cy="3843654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337185" indent="-325120" algn="just">
              <a:lnSpc>
                <a:spcPct val="100000"/>
              </a:lnSpc>
              <a:spcBef>
                <a:spcPts val="114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随机森林是常用的衡量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特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征重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要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性的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方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法。</a:t>
            </a:r>
            <a:endParaRPr sz="2600">
              <a:latin typeface="Microsoft YaHei"/>
              <a:cs typeface="Microsoft YaHei"/>
            </a:endParaRPr>
          </a:p>
          <a:p>
            <a:pPr marL="697865" marR="5080" lvl="1" indent="-323215" algn="just">
              <a:lnSpc>
                <a:spcPct val="130000"/>
              </a:lnSpc>
              <a:spcBef>
                <a:spcPts val="8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计算正例经过的结点，使用经过结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点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的数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目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、经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过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结点的  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gini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系数和等指标。或者，随机替换一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列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数据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重新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建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立 决策树，计算新模型的正确率变化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从而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考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虑这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一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列特征 的重要性。</a:t>
            </a:r>
            <a:endParaRPr sz="22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86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selection</a:t>
            </a:r>
            <a:r>
              <a:rPr sz="2600" spc="-4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frequency</a:t>
            </a:r>
            <a:endParaRPr sz="26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93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gini</a:t>
            </a:r>
            <a:r>
              <a:rPr sz="2600" spc="-2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importance</a:t>
            </a:r>
            <a:endParaRPr sz="26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94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permutation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importance</a:t>
            </a:r>
            <a:endParaRPr sz="2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311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定义信息量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697786"/>
            <a:ext cx="7640955" cy="230759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337185" indent="-325120" algn="just">
              <a:lnSpc>
                <a:spcPct val="100000"/>
              </a:lnSpc>
              <a:spcBef>
                <a:spcPts val="114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原则：</a:t>
            </a:r>
            <a:endParaRPr sz="2600" dirty="0">
              <a:latin typeface="Microsoft YaHei"/>
              <a:cs typeface="Microsoft YaHei"/>
            </a:endParaRPr>
          </a:p>
          <a:p>
            <a:pPr marL="697865" lvl="1" indent="-323215" algn="just">
              <a:lnSpc>
                <a:spcPct val="100000"/>
              </a:lnSpc>
              <a:spcBef>
                <a:spcPts val="869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某事件发生的概率小，则该事件的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信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息量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大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endParaRPr sz="2200" dirty="0">
              <a:latin typeface="Microsoft YaHei"/>
              <a:cs typeface="Microsoft YaHei"/>
            </a:endParaRPr>
          </a:p>
          <a:p>
            <a:pPr marL="697865" marR="5080" lvl="1" indent="-323215" algn="just">
              <a:lnSpc>
                <a:spcPct val="13000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如果两个事</a:t>
            </a:r>
            <a:r>
              <a:rPr sz="2200" spc="-15" dirty="0">
                <a:solidFill>
                  <a:srgbClr val="171717"/>
                </a:solidFill>
                <a:latin typeface="Microsoft YaHei"/>
                <a:cs typeface="Microsoft YaHei"/>
              </a:rPr>
              <a:t>件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X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和</a:t>
            </a:r>
            <a:r>
              <a:rPr sz="2200" spc="-15" dirty="0">
                <a:solidFill>
                  <a:srgbClr val="171717"/>
                </a:solidFill>
                <a:latin typeface="Microsoft YaHei"/>
                <a:cs typeface="Microsoft YaHei"/>
              </a:rPr>
              <a:t>Y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独立，即p(xy)=p(x)p(y)</a:t>
            </a:r>
            <a:r>
              <a:rPr sz="2200" spc="4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，假定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X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和Y  的信息量分别</a:t>
            </a:r>
            <a:r>
              <a:rPr sz="2200" spc="-20" dirty="0">
                <a:solidFill>
                  <a:srgbClr val="171717"/>
                </a:solidFill>
                <a:latin typeface="Microsoft YaHei"/>
                <a:cs typeface="Microsoft YaHei"/>
              </a:rPr>
              <a:t>为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h(X)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和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h(Y)，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则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二者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同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时发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生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的信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息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量应 该为h(XY)=h(X)+h(Y)。</a:t>
            </a:r>
            <a:endParaRPr sz="2200" dirty="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3088640"/>
            <a:ext cx="765302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定义随机变量X的概率分布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为p(x)，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从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而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定义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X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信息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6142" y="3604056"/>
            <a:ext cx="6870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量：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542" y="4119168"/>
            <a:ext cx="651192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思考：事件X的信息量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期望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如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何计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算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呢？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4138" y="3308758"/>
            <a:ext cx="2741295" cy="4775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2038350" algn="l"/>
              </a:tabLst>
            </a:pPr>
            <a:r>
              <a:rPr sz="2250" i="1" spc="254" dirty="0">
                <a:latin typeface="Times New Roman"/>
                <a:cs typeface="Times New Roman"/>
              </a:rPr>
              <a:t>h</a:t>
            </a:r>
            <a:r>
              <a:rPr sz="2950" spc="254" dirty="0">
                <a:latin typeface="Symbol"/>
                <a:cs typeface="Symbol"/>
              </a:rPr>
              <a:t></a:t>
            </a:r>
            <a:r>
              <a:rPr sz="2250" i="1" spc="254" dirty="0">
                <a:latin typeface="Times New Roman"/>
                <a:cs typeface="Times New Roman"/>
              </a:rPr>
              <a:t>x</a:t>
            </a:r>
            <a:r>
              <a:rPr sz="2950" spc="254" dirty="0">
                <a:latin typeface="Symbol"/>
                <a:cs typeface="Symbol"/>
              </a:rPr>
              <a:t></a:t>
            </a:r>
            <a:r>
              <a:rPr sz="2950" spc="-345" dirty="0">
                <a:latin typeface="Times New Roman"/>
                <a:cs typeface="Times New Roman"/>
              </a:rPr>
              <a:t> </a:t>
            </a:r>
            <a:r>
              <a:rPr sz="2250" spc="484" dirty="0">
                <a:latin typeface="Symbol"/>
                <a:cs typeface="Symbol"/>
              </a:rPr>
              <a:t></a:t>
            </a:r>
            <a:r>
              <a:rPr sz="2250" spc="40" dirty="0">
                <a:latin typeface="Times New Roman"/>
                <a:cs typeface="Times New Roman"/>
              </a:rPr>
              <a:t> </a:t>
            </a:r>
            <a:r>
              <a:rPr sz="2250" spc="484" dirty="0">
                <a:latin typeface="Symbol"/>
                <a:cs typeface="Symbol"/>
              </a:rPr>
              <a:t></a:t>
            </a:r>
            <a:r>
              <a:rPr sz="2250" spc="-285" dirty="0">
                <a:latin typeface="Times New Roman"/>
                <a:cs typeface="Times New Roman"/>
              </a:rPr>
              <a:t> </a:t>
            </a:r>
            <a:r>
              <a:rPr sz="2250" spc="270" dirty="0">
                <a:latin typeface="Times New Roman"/>
                <a:cs typeface="Times New Roman"/>
              </a:rPr>
              <a:t>log</a:t>
            </a:r>
            <a:r>
              <a:rPr sz="2250" spc="-280" dirty="0">
                <a:latin typeface="Times New Roman"/>
                <a:cs typeface="Times New Roman"/>
              </a:rPr>
              <a:t> </a:t>
            </a:r>
            <a:r>
              <a:rPr sz="1950" spc="397" baseline="-23504" dirty="0">
                <a:latin typeface="Times New Roman"/>
                <a:cs typeface="Times New Roman"/>
              </a:rPr>
              <a:t>2	</a:t>
            </a:r>
            <a:r>
              <a:rPr sz="2250" i="1" spc="395" dirty="0">
                <a:latin typeface="Times New Roman"/>
                <a:cs typeface="Times New Roman"/>
              </a:rPr>
              <a:t>p</a:t>
            </a:r>
            <a:r>
              <a:rPr sz="2250" spc="395" dirty="0">
                <a:latin typeface="Times New Roman"/>
                <a:cs typeface="Times New Roman"/>
              </a:rPr>
              <a:t>(</a:t>
            </a:r>
            <a:r>
              <a:rPr sz="2250" i="1" spc="395" dirty="0">
                <a:latin typeface="Times New Roman"/>
                <a:cs typeface="Times New Roman"/>
              </a:rPr>
              <a:t>x</a:t>
            </a:r>
            <a:r>
              <a:rPr sz="2250" spc="395" dirty="0"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5511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再谈北京市区域犯罪率分析</a:t>
            </a:r>
          </a:p>
        </p:txBody>
      </p:sp>
      <p:sp>
        <p:nvSpPr>
          <p:cNvPr id="3" name="object 3"/>
          <p:cNvSpPr/>
          <p:nvPr/>
        </p:nvSpPr>
        <p:spPr>
          <a:xfrm>
            <a:off x="108204" y="1274063"/>
            <a:ext cx="8892540" cy="2836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174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Code</a:t>
            </a:r>
          </a:p>
        </p:txBody>
      </p:sp>
      <p:sp>
        <p:nvSpPr>
          <p:cNvPr id="3" name="object 3"/>
          <p:cNvSpPr/>
          <p:nvPr/>
        </p:nvSpPr>
        <p:spPr>
          <a:xfrm>
            <a:off x="1115567" y="771144"/>
            <a:ext cx="7380732" cy="4101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149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Isolation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Forest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21935" y="3435350"/>
            <a:ext cx="304800" cy="40322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696467"/>
            <a:ext cx="7665720" cy="3606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501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随机选择特征、随机选择分割点，生成一定深度的决策 树</a:t>
            </a:r>
            <a:r>
              <a:rPr sz="2400" spc="-50" dirty="0">
                <a:solidFill>
                  <a:srgbClr val="171717"/>
                </a:solidFill>
                <a:latin typeface="Microsoft YaHei"/>
                <a:cs typeface="Microsoft YaHei"/>
              </a:rPr>
              <a:t>iTree，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若干颗</a:t>
            </a:r>
            <a:r>
              <a:rPr sz="2400" spc="-60" dirty="0">
                <a:solidFill>
                  <a:srgbClr val="171717"/>
                </a:solidFill>
                <a:latin typeface="Microsoft YaHei"/>
                <a:cs typeface="Microsoft YaHei"/>
              </a:rPr>
              <a:t>iTree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组成</a:t>
            </a:r>
            <a:r>
              <a:rPr sz="2400" spc="-15" dirty="0">
                <a:solidFill>
                  <a:srgbClr val="171717"/>
                </a:solidFill>
                <a:latin typeface="Microsoft YaHei"/>
                <a:cs typeface="Microsoft YaHei"/>
              </a:rPr>
              <a:t>iForest</a:t>
            </a:r>
            <a:endParaRPr sz="24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30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计算</a:t>
            </a:r>
            <a:r>
              <a:rPr sz="2000" spc="-45" dirty="0">
                <a:solidFill>
                  <a:srgbClr val="171717"/>
                </a:solidFill>
                <a:latin typeface="Microsoft YaHei"/>
                <a:cs typeface="Microsoft YaHei"/>
              </a:rPr>
              <a:t>iTree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中样本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x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从根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到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叶子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长度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f(x)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20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计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算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iForest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中f(x)的总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和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F(x)</a:t>
            </a:r>
            <a:endParaRPr sz="2000">
              <a:latin typeface="Microsoft YaHei"/>
              <a:cs typeface="Microsoft YaHei"/>
            </a:endParaRPr>
          </a:p>
          <a:p>
            <a:pPr marL="241300" marR="81280" indent="-228600">
              <a:lnSpc>
                <a:spcPts val="4320"/>
              </a:lnSpc>
              <a:spcBef>
                <a:spcPts val="28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异常检测：若样本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x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为异常值，它应在大多</a:t>
            </a:r>
            <a:r>
              <a:rPr sz="2400" spc="5" dirty="0">
                <a:solidFill>
                  <a:srgbClr val="171717"/>
                </a:solidFill>
                <a:latin typeface="Microsoft YaHei"/>
                <a:cs typeface="Microsoft YaHei"/>
              </a:rPr>
              <a:t>数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i</a:t>
            </a:r>
            <a:r>
              <a:rPr sz="2400" spc="-229" dirty="0">
                <a:solidFill>
                  <a:srgbClr val="171717"/>
                </a:solidFill>
                <a:latin typeface="Microsoft YaHei"/>
                <a:cs typeface="Microsoft YaHei"/>
              </a:rPr>
              <a:t>T</a:t>
            </a:r>
            <a:r>
              <a:rPr sz="2400" spc="-45" dirty="0">
                <a:solidFill>
                  <a:srgbClr val="171717"/>
                </a:solidFill>
                <a:latin typeface="Microsoft YaHei"/>
                <a:cs typeface="Microsoft YaHei"/>
              </a:rPr>
              <a:t>r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e</a:t>
            </a:r>
            <a:r>
              <a:rPr sz="2400" spc="-15" dirty="0">
                <a:solidFill>
                  <a:srgbClr val="171717"/>
                </a:solidFill>
                <a:latin typeface="Microsoft YaHei"/>
                <a:cs typeface="Microsoft YaHei"/>
              </a:rPr>
              <a:t>e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中很 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快从根到达叶子，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即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F(x)较小</a:t>
            </a:r>
            <a:endParaRPr sz="24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92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降采样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18682" y="3471670"/>
            <a:ext cx="1890193" cy="1545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34438" y="3470147"/>
            <a:ext cx="1836702" cy="1546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174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Code</a:t>
            </a:r>
          </a:p>
        </p:txBody>
      </p:sp>
      <p:sp>
        <p:nvSpPr>
          <p:cNvPr id="3" name="object 3"/>
          <p:cNvSpPr/>
          <p:nvPr/>
        </p:nvSpPr>
        <p:spPr>
          <a:xfrm>
            <a:off x="108204" y="1491996"/>
            <a:ext cx="6254319" cy="27264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2355" y="86868"/>
            <a:ext cx="4736592" cy="4536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174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Code</a:t>
            </a:r>
          </a:p>
        </p:txBody>
      </p:sp>
      <p:sp>
        <p:nvSpPr>
          <p:cNvPr id="3" name="object 3"/>
          <p:cNvSpPr/>
          <p:nvPr/>
        </p:nvSpPr>
        <p:spPr>
          <a:xfrm>
            <a:off x="1979676" y="339852"/>
            <a:ext cx="6149339" cy="4591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174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Code</a:t>
            </a:r>
          </a:p>
        </p:txBody>
      </p:sp>
      <p:sp>
        <p:nvSpPr>
          <p:cNvPr id="3" name="object 3"/>
          <p:cNvSpPr/>
          <p:nvPr/>
        </p:nvSpPr>
        <p:spPr>
          <a:xfrm>
            <a:off x="4860035" y="1754123"/>
            <a:ext cx="3885441" cy="2599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53940" y="1748027"/>
            <a:ext cx="3916679" cy="2612390"/>
          </a:xfrm>
          <a:custGeom>
            <a:avLst/>
            <a:gdLst/>
            <a:ahLst/>
            <a:cxnLst/>
            <a:rect l="l" t="t" r="r" b="b"/>
            <a:pathLst>
              <a:path w="3916679" h="2612390">
                <a:moveTo>
                  <a:pt x="0" y="2612136"/>
                </a:moveTo>
                <a:lnTo>
                  <a:pt x="3916679" y="2612136"/>
                </a:lnTo>
                <a:lnTo>
                  <a:pt x="3916679" y="0"/>
                </a:lnTo>
                <a:lnTo>
                  <a:pt x="0" y="0"/>
                </a:lnTo>
                <a:lnTo>
                  <a:pt x="0" y="2612136"/>
                </a:lnTo>
                <a:close/>
              </a:path>
            </a:pathLst>
          </a:custGeom>
          <a:ln w="1219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831" y="1222247"/>
            <a:ext cx="4628388" cy="3407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95928" y="195071"/>
            <a:ext cx="5029200" cy="136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89832" y="188976"/>
            <a:ext cx="5041900" cy="1377950"/>
          </a:xfrm>
          <a:custGeom>
            <a:avLst/>
            <a:gdLst/>
            <a:ahLst/>
            <a:cxnLst/>
            <a:rect l="l" t="t" r="r" b="b"/>
            <a:pathLst>
              <a:path w="5041900" h="1377950">
                <a:moveTo>
                  <a:pt x="0" y="1377696"/>
                </a:moveTo>
                <a:lnTo>
                  <a:pt x="5041392" y="1377696"/>
                </a:lnTo>
                <a:lnTo>
                  <a:pt x="5041392" y="0"/>
                </a:lnTo>
                <a:lnTo>
                  <a:pt x="0" y="0"/>
                </a:lnTo>
                <a:lnTo>
                  <a:pt x="0" y="1377696"/>
                </a:lnTo>
                <a:close/>
              </a:path>
            </a:pathLst>
          </a:custGeom>
          <a:ln w="1219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965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决策树：</a:t>
            </a:r>
            <a:r>
              <a:rPr spc="-5" dirty="0"/>
              <a:t>Le</a:t>
            </a:r>
            <a:r>
              <a:rPr spc="-30" dirty="0"/>
              <a:t>v</a:t>
            </a:r>
            <a:r>
              <a:rPr spc="-5" dirty="0"/>
              <a:t>el</a:t>
            </a:r>
          </a:p>
        </p:txBody>
      </p:sp>
      <p:sp>
        <p:nvSpPr>
          <p:cNvPr id="3" name="object 3"/>
          <p:cNvSpPr/>
          <p:nvPr/>
        </p:nvSpPr>
        <p:spPr>
          <a:xfrm>
            <a:off x="4596384" y="0"/>
            <a:ext cx="4224527" cy="2429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789" y="2209956"/>
            <a:ext cx="4186014" cy="2404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96384" y="2196083"/>
            <a:ext cx="4224527" cy="24277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86276" y="1281218"/>
            <a:ext cx="1466107" cy="9086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2202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随机森林：30，重现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2510" y="4811667"/>
            <a:ext cx="458470" cy="18605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77</a:t>
            </a:r>
            <a:r>
              <a:rPr sz="1200" spc="-10" dirty="0">
                <a:solidFill>
                  <a:srgbClr val="565656"/>
                </a:solidFill>
                <a:latin typeface="Verdana"/>
                <a:cs typeface="Verdana"/>
              </a:rPr>
              <a:t>/</a:t>
            </a: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91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7532" y="1222247"/>
            <a:ext cx="3285744" cy="3779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12335" y="1222247"/>
            <a:ext cx="3287267" cy="3779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85332" y="195071"/>
            <a:ext cx="1524000" cy="9372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417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随机森林</a:t>
            </a:r>
            <a:r>
              <a:rPr spc="-10" dirty="0"/>
              <a:t>：30，Level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2510" y="4811667"/>
            <a:ext cx="458470" cy="18605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78</a:t>
            </a:r>
            <a:r>
              <a:rPr sz="1200" spc="-10" dirty="0">
                <a:solidFill>
                  <a:srgbClr val="565656"/>
                </a:solidFill>
                <a:latin typeface="Verdana"/>
                <a:cs typeface="Verdana"/>
              </a:rPr>
              <a:t>/</a:t>
            </a: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91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7532" y="1220724"/>
            <a:ext cx="3285744" cy="37810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10811" y="1222247"/>
            <a:ext cx="3285743" cy="3777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14821" y="223672"/>
            <a:ext cx="1466850" cy="908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944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随机森林</a:t>
            </a:r>
            <a:r>
              <a:rPr spc="-60" dirty="0"/>
              <a:t>：4，Tree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2510" y="4811667"/>
            <a:ext cx="458470" cy="18605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79</a:t>
            </a:r>
            <a:r>
              <a:rPr sz="1200" spc="-10" dirty="0">
                <a:solidFill>
                  <a:srgbClr val="565656"/>
                </a:solidFill>
                <a:latin typeface="Verdana"/>
                <a:cs typeface="Verdana"/>
              </a:rPr>
              <a:t>/</a:t>
            </a: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91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1835" y="1240143"/>
            <a:ext cx="3237325" cy="18611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10811" y="1222247"/>
            <a:ext cx="3288791" cy="3777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7125" y="3124321"/>
            <a:ext cx="3256963" cy="18702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67400" y="92964"/>
            <a:ext cx="2106168" cy="10759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142" y="0"/>
            <a:ext cx="7148830" cy="4368800"/>
          </a:xfrm>
          <a:prstGeom prst="rect">
            <a:avLst/>
          </a:prstGeom>
        </p:spPr>
        <p:txBody>
          <a:bodyPr vert="horz" wrap="square" lIns="0" tIns="2533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95"/>
              </a:spcBef>
            </a:pPr>
            <a:r>
              <a:rPr sz="3600" dirty="0">
                <a:solidFill>
                  <a:srgbClr val="171717"/>
                </a:solidFill>
                <a:latin typeface="Microsoft YaHei"/>
                <a:cs typeface="Microsoft YaHei"/>
              </a:rPr>
              <a:t>熵</a:t>
            </a:r>
            <a:endParaRPr sz="3600">
              <a:latin typeface="Microsoft YaHei"/>
              <a:cs typeface="Microsoft YaHei"/>
            </a:endParaRPr>
          </a:p>
          <a:p>
            <a:pPr marL="362585" indent="-325120">
              <a:lnSpc>
                <a:spcPct val="100000"/>
              </a:lnSpc>
              <a:spcBef>
                <a:spcPts val="1470"/>
              </a:spcBef>
              <a:buClr>
                <a:srgbClr val="6FAC46"/>
              </a:buClr>
              <a:buFont typeface="Wingdings"/>
              <a:buChar char=""/>
              <a:tabLst>
                <a:tab pos="3632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对随机事件的信息量求期望，得熵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定义：</a:t>
            </a:r>
            <a:endParaRPr sz="2800">
              <a:latin typeface="Microsoft YaHei"/>
              <a:cs typeface="Microsoft YaHei"/>
            </a:endParaRPr>
          </a:p>
          <a:p>
            <a:pPr marL="371475" algn="ctr">
              <a:lnSpc>
                <a:spcPct val="100000"/>
              </a:lnSpc>
              <a:spcBef>
                <a:spcPts val="3244"/>
              </a:spcBef>
              <a:tabLst>
                <a:tab pos="3481704" algn="l"/>
              </a:tabLst>
            </a:pPr>
            <a:r>
              <a:rPr sz="2300" i="1" spc="630" dirty="0">
                <a:latin typeface="Times New Roman"/>
                <a:cs typeface="Times New Roman"/>
              </a:rPr>
              <a:t>H</a:t>
            </a:r>
            <a:r>
              <a:rPr sz="2300" i="1" spc="-275" dirty="0">
                <a:latin typeface="Times New Roman"/>
                <a:cs typeface="Times New Roman"/>
              </a:rPr>
              <a:t> </a:t>
            </a:r>
            <a:r>
              <a:rPr sz="3000" spc="355" dirty="0">
                <a:latin typeface="Symbol"/>
                <a:cs typeface="Symbol"/>
              </a:rPr>
              <a:t></a:t>
            </a:r>
            <a:r>
              <a:rPr sz="2300" i="1" spc="355" dirty="0">
                <a:latin typeface="Times New Roman"/>
                <a:cs typeface="Times New Roman"/>
              </a:rPr>
              <a:t>X</a:t>
            </a:r>
            <a:r>
              <a:rPr sz="2300" i="1" spc="-60" dirty="0">
                <a:latin typeface="Times New Roman"/>
                <a:cs typeface="Times New Roman"/>
              </a:rPr>
              <a:t> </a:t>
            </a:r>
            <a:r>
              <a:rPr sz="3000" spc="40" dirty="0">
                <a:latin typeface="Symbol"/>
                <a:cs typeface="Symbol"/>
              </a:rPr>
              <a:t></a:t>
            </a:r>
            <a:r>
              <a:rPr sz="3000" spc="-340" dirty="0">
                <a:latin typeface="Times New Roman"/>
                <a:cs typeface="Times New Roman"/>
              </a:rPr>
              <a:t> </a:t>
            </a:r>
            <a:r>
              <a:rPr sz="2300" spc="480" dirty="0">
                <a:latin typeface="Symbol"/>
                <a:cs typeface="Symbol"/>
              </a:rPr>
              <a:t></a:t>
            </a:r>
            <a:r>
              <a:rPr sz="2300" spc="45" dirty="0">
                <a:latin typeface="Times New Roman"/>
                <a:cs typeface="Times New Roman"/>
              </a:rPr>
              <a:t> </a:t>
            </a:r>
            <a:r>
              <a:rPr sz="2300" spc="780" dirty="0">
                <a:latin typeface="Symbol"/>
                <a:cs typeface="Symbol"/>
              </a:rPr>
              <a:t></a:t>
            </a:r>
            <a:r>
              <a:rPr sz="5175" spc="1170" baseline="-8856" dirty="0">
                <a:latin typeface="Symbol"/>
                <a:cs typeface="Symbol"/>
              </a:rPr>
              <a:t></a:t>
            </a:r>
            <a:r>
              <a:rPr sz="5175" spc="-359" baseline="-8856" dirty="0">
                <a:latin typeface="Times New Roman"/>
                <a:cs typeface="Times New Roman"/>
              </a:rPr>
              <a:t> </a:t>
            </a:r>
            <a:r>
              <a:rPr sz="2300" i="1" spc="254" dirty="0">
                <a:latin typeface="Times New Roman"/>
                <a:cs typeface="Times New Roman"/>
              </a:rPr>
              <a:t>p</a:t>
            </a:r>
            <a:r>
              <a:rPr sz="3000" spc="254" dirty="0">
                <a:latin typeface="Symbol"/>
                <a:cs typeface="Symbol"/>
              </a:rPr>
              <a:t></a:t>
            </a:r>
            <a:r>
              <a:rPr sz="2300" i="1" spc="254" dirty="0">
                <a:latin typeface="Times New Roman"/>
                <a:cs typeface="Times New Roman"/>
              </a:rPr>
              <a:t>x</a:t>
            </a:r>
            <a:r>
              <a:rPr sz="3000" spc="254" dirty="0">
                <a:latin typeface="Symbol"/>
                <a:cs typeface="Symbol"/>
              </a:rPr>
              <a:t></a:t>
            </a:r>
            <a:r>
              <a:rPr sz="2300" spc="254" dirty="0">
                <a:latin typeface="Times New Roman"/>
                <a:cs typeface="Times New Roman"/>
              </a:rPr>
              <a:t>ln	</a:t>
            </a:r>
            <a:r>
              <a:rPr sz="2300" i="1" spc="265" dirty="0">
                <a:latin typeface="Times New Roman"/>
                <a:cs typeface="Times New Roman"/>
              </a:rPr>
              <a:t>p</a:t>
            </a:r>
            <a:r>
              <a:rPr sz="3000" spc="265" dirty="0">
                <a:latin typeface="Symbol"/>
                <a:cs typeface="Symbol"/>
              </a:rPr>
              <a:t></a:t>
            </a:r>
            <a:r>
              <a:rPr sz="2300" i="1" spc="265" dirty="0">
                <a:latin typeface="Times New Roman"/>
                <a:cs typeface="Times New Roman"/>
              </a:rPr>
              <a:t>x</a:t>
            </a:r>
            <a:r>
              <a:rPr sz="3000" spc="265" dirty="0">
                <a:latin typeface="Symbol"/>
                <a:cs typeface="Symbol"/>
              </a:rPr>
              <a:t></a:t>
            </a:r>
            <a:endParaRPr sz="3000">
              <a:latin typeface="Symbol"/>
              <a:cs typeface="Symbol"/>
            </a:endParaRPr>
          </a:p>
          <a:p>
            <a:pPr marL="19050" algn="ctr">
              <a:lnSpc>
                <a:spcPct val="100000"/>
              </a:lnSpc>
              <a:spcBef>
                <a:spcPts val="160"/>
              </a:spcBef>
            </a:pPr>
            <a:r>
              <a:rPr sz="1350" i="1" spc="250" dirty="0">
                <a:latin typeface="Times New Roman"/>
                <a:cs typeface="Times New Roman"/>
              </a:rPr>
              <a:t>x</a:t>
            </a:r>
            <a:r>
              <a:rPr sz="1350" spc="250" dirty="0">
                <a:latin typeface="Symbol"/>
                <a:cs typeface="Symbol"/>
              </a:rPr>
              <a:t></a:t>
            </a:r>
            <a:r>
              <a:rPr sz="1350" i="1" spc="250" dirty="0">
                <a:latin typeface="Times New Roman"/>
                <a:cs typeface="Times New Roman"/>
              </a:rPr>
              <a:t>X</a:t>
            </a:r>
            <a:endParaRPr sz="13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Times New Roman"/>
              <a:cs typeface="Times New Roman"/>
            </a:endParaRPr>
          </a:p>
          <a:p>
            <a:pPr marL="723265" lvl="1" indent="-323215">
              <a:lnSpc>
                <a:spcPct val="100000"/>
              </a:lnSpc>
              <a:buClr>
                <a:srgbClr val="6FAC46"/>
              </a:buClr>
              <a:buFont typeface="Wingdings"/>
              <a:buChar char=""/>
              <a:tabLst>
                <a:tab pos="7239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注：经典熵的定义，底数</a:t>
            </a:r>
            <a:r>
              <a:rPr sz="2400" spc="-20" dirty="0">
                <a:solidFill>
                  <a:srgbClr val="171717"/>
                </a:solidFill>
                <a:latin typeface="Microsoft YaHei"/>
                <a:cs typeface="Microsoft YaHei"/>
              </a:rPr>
              <a:t>是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2，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单位是bit</a:t>
            </a:r>
            <a:endParaRPr sz="2400">
              <a:latin typeface="Microsoft YaHei"/>
              <a:cs typeface="Microsoft YaHei"/>
            </a:endParaRPr>
          </a:p>
          <a:p>
            <a:pPr marL="723265" lvl="1" indent="-323215">
              <a:lnSpc>
                <a:spcPct val="100000"/>
              </a:lnSpc>
              <a:spcBef>
                <a:spcPts val="1440"/>
              </a:spcBef>
              <a:buClr>
                <a:srgbClr val="6FAC46"/>
              </a:buClr>
              <a:buFont typeface="Wingdings"/>
              <a:buChar char=""/>
              <a:tabLst>
                <a:tab pos="7239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本例中，为分析方便使用底</a:t>
            </a:r>
            <a:r>
              <a:rPr sz="2400" spc="-25" dirty="0">
                <a:solidFill>
                  <a:srgbClr val="171717"/>
                </a:solidFill>
                <a:latin typeface="Microsoft YaHei"/>
                <a:cs typeface="Microsoft YaHei"/>
              </a:rPr>
              <a:t>数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e</a:t>
            </a:r>
            <a:endParaRPr sz="2400">
              <a:latin typeface="Microsoft YaHei"/>
              <a:cs typeface="Microsoft YaHei"/>
            </a:endParaRPr>
          </a:p>
          <a:p>
            <a:pPr marL="723265" lvl="1" indent="-323215">
              <a:lnSpc>
                <a:spcPct val="100000"/>
              </a:lnSpc>
              <a:spcBef>
                <a:spcPts val="1445"/>
              </a:spcBef>
              <a:buClr>
                <a:srgbClr val="6FAC46"/>
              </a:buClr>
              <a:buFont typeface="Wingdings"/>
              <a:buChar char=""/>
              <a:tabLst>
                <a:tab pos="7239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若底数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是e，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单位是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nat(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奈特)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683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鸢尾花数据决策树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2510" y="4811667"/>
            <a:ext cx="458470" cy="18605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80</a:t>
            </a:r>
            <a:r>
              <a:rPr sz="1200" spc="-10" dirty="0">
                <a:solidFill>
                  <a:srgbClr val="565656"/>
                </a:solidFill>
                <a:latin typeface="Verdana"/>
                <a:cs typeface="Verdana"/>
              </a:rPr>
              <a:t>/</a:t>
            </a: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91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634" y="1281170"/>
            <a:ext cx="8025738" cy="3847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09259" y="0"/>
            <a:ext cx="3634739" cy="2217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242" y="148059"/>
            <a:ext cx="4080510" cy="4849495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9"/>
              </a:spcBef>
            </a:pPr>
            <a:r>
              <a:rPr sz="3600" spc="5" dirty="0">
                <a:solidFill>
                  <a:srgbClr val="171717"/>
                </a:solidFill>
                <a:latin typeface="Microsoft YaHei"/>
                <a:cs typeface="Microsoft YaHei"/>
              </a:rPr>
              <a:t>PDF</a:t>
            </a:r>
            <a:endParaRPr sz="3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500">
              <a:latin typeface="Times New Roman"/>
              <a:cs typeface="Times New Roman"/>
            </a:endParaRPr>
          </a:p>
          <a:p>
            <a:pPr algn="r">
              <a:lnSpc>
                <a:spcPct val="100000"/>
              </a:lnSpc>
            </a:pP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81</a:t>
            </a:r>
            <a:r>
              <a:rPr sz="1200" spc="-10" dirty="0">
                <a:solidFill>
                  <a:srgbClr val="565656"/>
                </a:solidFill>
                <a:latin typeface="Verdana"/>
                <a:cs typeface="Verdana"/>
              </a:rPr>
              <a:t>/</a:t>
            </a: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91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86866"/>
            <a:ext cx="9144000" cy="4969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954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Graphviz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274063"/>
            <a:ext cx="9144000" cy="3640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242" y="148059"/>
            <a:ext cx="4080510" cy="4849495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9"/>
              </a:spcBef>
            </a:pPr>
            <a:r>
              <a:rPr sz="3600" dirty="0">
                <a:solidFill>
                  <a:srgbClr val="171717"/>
                </a:solidFill>
                <a:latin typeface="Microsoft YaHei"/>
                <a:cs typeface="Microsoft YaHei"/>
              </a:rPr>
              <a:t>决策树</a:t>
            </a:r>
            <a:endParaRPr sz="3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500">
              <a:latin typeface="Times New Roman"/>
              <a:cs typeface="Times New Roman"/>
            </a:endParaRPr>
          </a:p>
          <a:p>
            <a:pPr algn="r">
              <a:lnSpc>
                <a:spcPct val="100000"/>
              </a:lnSpc>
            </a:pP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83</a:t>
            </a:r>
            <a:r>
              <a:rPr sz="1200" spc="-10" dirty="0">
                <a:solidFill>
                  <a:srgbClr val="565656"/>
                </a:solidFill>
                <a:latin typeface="Verdana"/>
                <a:cs typeface="Verdana"/>
              </a:rPr>
              <a:t>/</a:t>
            </a: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91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3172"/>
            <a:ext cx="9144000" cy="4768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242" y="148059"/>
            <a:ext cx="1828800" cy="1210945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9"/>
              </a:spcBef>
            </a:pPr>
            <a:r>
              <a:rPr sz="3600" dirty="0">
                <a:solidFill>
                  <a:srgbClr val="171717"/>
                </a:solidFill>
                <a:latin typeface="Microsoft YaHei"/>
                <a:cs typeface="Microsoft YaHei"/>
              </a:rPr>
              <a:t>随机森林</a:t>
            </a:r>
            <a:endParaRPr sz="3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470"/>
              </a:spcBef>
            </a:pPr>
            <a:r>
              <a:rPr sz="2800" spc="-5" dirty="0">
                <a:solidFill>
                  <a:srgbClr val="6FAC46"/>
                </a:solidFill>
                <a:latin typeface="Wingdings"/>
                <a:cs typeface="Wingdings"/>
              </a:rPr>
              <a:t></a:t>
            </a:r>
            <a:r>
              <a:rPr sz="2800" spc="-245" dirty="0">
                <a:solidFill>
                  <a:srgbClr val="6FAC4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100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95071"/>
            <a:ext cx="9144000" cy="4774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225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决策树用于拟合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2510" y="4811667"/>
            <a:ext cx="458470" cy="18605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85</a:t>
            </a:r>
            <a:r>
              <a:rPr sz="1200" spc="-10" dirty="0">
                <a:solidFill>
                  <a:srgbClr val="565656"/>
                </a:solidFill>
                <a:latin typeface="Verdana"/>
                <a:cs typeface="Verdana"/>
              </a:rPr>
              <a:t>/</a:t>
            </a: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91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74063"/>
            <a:ext cx="5148072" cy="289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67555" y="2356104"/>
            <a:ext cx="4895088" cy="2753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14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多输出的决策树回归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2510" y="4811667"/>
            <a:ext cx="458470" cy="18605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86</a:t>
            </a:r>
            <a:r>
              <a:rPr sz="1200" spc="-10" dirty="0">
                <a:solidFill>
                  <a:srgbClr val="565656"/>
                </a:solidFill>
                <a:latin typeface="Verdana"/>
                <a:cs typeface="Verdana"/>
              </a:rPr>
              <a:t>/</a:t>
            </a: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91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23" y="1278925"/>
            <a:ext cx="5145763" cy="28877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12335" y="2430779"/>
            <a:ext cx="4823460" cy="2712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1731"/>
            <a:ext cx="9144000" cy="4436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5511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再谈北京市区域犯罪率分析</a:t>
            </a:r>
          </a:p>
        </p:txBody>
      </p:sp>
      <p:sp>
        <p:nvSpPr>
          <p:cNvPr id="3" name="object 3"/>
          <p:cNvSpPr/>
          <p:nvPr/>
        </p:nvSpPr>
        <p:spPr>
          <a:xfrm>
            <a:off x="108204" y="1274063"/>
            <a:ext cx="8892540" cy="2836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174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2510" y="4811667"/>
            <a:ext cx="458470" cy="18605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89</a:t>
            </a:r>
            <a:r>
              <a:rPr sz="1200" spc="-10" dirty="0">
                <a:solidFill>
                  <a:srgbClr val="565656"/>
                </a:solidFill>
                <a:latin typeface="Verdana"/>
                <a:cs typeface="Verdana"/>
              </a:rPr>
              <a:t>/</a:t>
            </a: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91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28216" y="1005838"/>
            <a:ext cx="7380732" cy="4101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两点分布的熵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897712"/>
            <a:ext cx="24809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两点分布的熵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0954" y="1938083"/>
            <a:ext cx="5052539" cy="2614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31422" y="1243473"/>
            <a:ext cx="5668645" cy="60071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20"/>
              </a:spcBef>
            </a:pPr>
            <a:r>
              <a:rPr sz="1600" i="1" spc="465" dirty="0">
                <a:latin typeface="Times New Roman"/>
                <a:cs typeface="Times New Roman"/>
              </a:rPr>
              <a:t>H</a:t>
            </a:r>
            <a:r>
              <a:rPr sz="1600" i="1" spc="-180" dirty="0">
                <a:latin typeface="Times New Roman"/>
                <a:cs typeface="Times New Roman"/>
              </a:rPr>
              <a:t> </a:t>
            </a:r>
            <a:r>
              <a:rPr sz="2150" spc="260" dirty="0">
                <a:latin typeface="Symbol"/>
                <a:cs typeface="Symbol"/>
              </a:rPr>
              <a:t></a:t>
            </a:r>
            <a:r>
              <a:rPr sz="1600" i="1" spc="260" dirty="0">
                <a:latin typeface="Times New Roman"/>
                <a:cs typeface="Times New Roman"/>
              </a:rPr>
              <a:t>X</a:t>
            </a:r>
            <a:r>
              <a:rPr sz="1600" i="1" spc="-30" dirty="0">
                <a:latin typeface="Times New Roman"/>
                <a:cs typeface="Times New Roman"/>
              </a:rPr>
              <a:t> </a:t>
            </a:r>
            <a:r>
              <a:rPr sz="2150" spc="20" dirty="0">
                <a:latin typeface="Symbol"/>
                <a:cs typeface="Symbol"/>
              </a:rPr>
              <a:t></a:t>
            </a:r>
            <a:r>
              <a:rPr sz="2150" spc="-245" dirty="0">
                <a:latin typeface="Times New Roman"/>
                <a:cs typeface="Times New Roman"/>
              </a:rPr>
              <a:t> </a:t>
            </a:r>
            <a:r>
              <a:rPr sz="1600" spc="355" dirty="0">
                <a:latin typeface="Symbol"/>
                <a:cs typeface="Symbol"/>
              </a:rPr>
              <a:t>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560" dirty="0">
                <a:latin typeface="Symbol"/>
                <a:cs typeface="Symbol"/>
              </a:rPr>
              <a:t></a:t>
            </a:r>
            <a:r>
              <a:rPr sz="3675" spc="839" baseline="-9070" dirty="0">
                <a:latin typeface="Symbol"/>
                <a:cs typeface="Symbol"/>
              </a:rPr>
              <a:t></a:t>
            </a:r>
            <a:r>
              <a:rPr sz="3675" spc="-240" baseline="-9070" dirty="0">
                <a:latin typeface="Times New Roman"/>
                <a:cs typeface="Times New Roman"/>
              </a:rPr>
              <a:t> </a:t>
            </a:r>
            <a:r>
              <a:rPr sz="1600" i="1" spc="185" dirty="0">
                <a:latin typeface="Times New Roman"/>
                <a:cs typeface="Times New Roman"/>
              </a:rPr>
              <a:t>p</a:t>
            </a:r>
            <a:r>
              <a:rPr sz="2150" spc="185" dirty="0">
                <a:latin typeface="Symbol"/>
                <a:cs typeface="Symbol"/>
              </a:rPr>
              <a:t></a:t>
            </a:r>
            <a:r>
              <a:rPr sz="1600" i="1" spc="185" dirty="0">
                <a:latin typeface="Times New Roman"/>
                <a:cs typeface="Times New Roman"/>
              </a:rPr>
              <a:t>x</a:t>
            </a:r>
            <a:r>
              <a:rPr sz="2150" spc="185" dirty="0">
                <a:latin typeface="Symbol"/>
                <a:cs typeface="Symbol"/>
              </a:rPr>
              <a:t></a:t>
            </a:r>
            <a:r>
              <a:rPr sz="1600" spc="185" dirty="0">
                <a:latin typeface="Times New Roman"/>
                <a:cs typeface="Times New Roman"/>
              </a:rPr>
              <a:t>ln</a:t>
            </a:r>
            <a:r>
              <a:rPr sz="1600" spc="340" dirty="0">
                <a:latin typeface="Times New Roman"/>
                <a:cs typeface="Times New Roman"/>
              </a:rPr>
              <a:t> </a:t>
            </a:r>
            <a:r>
              <a:rPr sz="1600" i="1" spc="195" dirty="0">
                <a:latin typeface="Times New Roman"/>
                <a:cs typeface="Times New Roman"/>
              </a:rPr>
              <a:t>p</a:t>
            </a:r>
            <a:r>
              <a:rPr sz="2150" spc="195" dirty="0">
                <a:latin typeface="Symbol"/>
                <a:cs typeface="Symbol"/>
              </a:rPr>
              <a:t></a:t>
            </a:r>
            <a:r>
              <a:rPr sz="1600" i="1" spc="195" dirty="0">
                <a:latin typeface="Times New Roman"/>
                <a:cs typeface="Times New Roman"/>
              </a:rPr>
              <a:t>x</a:t>
            </a:r>
            <a:r>
              <a:rPr sz="2150" spc="195" dirty="0">
                <a:latin typeface="Symbol"/>
                <a:cs typeface="Symbol"/>
              </a:rPr>
              <a:t></a:t>
            </a:r>
            <a:r>
              <a:rPr sz="2150" spc="-250" dirty="0">
                <a:latin typeface="Times New Roman"/>
                <a:cs typeface="Times New Roman"/>
              </a:rPr>
              <a:t> </a:t>
            </a:r>
            <a:r>
              <a:rPr sz="1600" spc="355" dirty="0">
                <a:latin typeface="Symbol"/>
                <a:cs typeface="Symbol"/>
              </a:rPr>
              <a:t>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355" dirty="0">
                <a:latin typeface="Symbol"/>
                <a:cs typeface="Symbol"/>
              </a:rPr>
              <a:t></a:t>
            </a:r>
            <a:r>
              <a:rPr sz="1600" spc="-120" dirty="0">
                <a:latin typeface="Times New Roman"/>
                <a:cs typeface="Times New Roman"/>
              </a:rPr>
              <a:t> </a:t>
            </a:r>
            <a:r>
              <a:rPr sz="1600" i="1" spc="325" dirty="0">
                <a:latin typeface="Times New Roman"/>
                <a:cs typeface="Times New Roman"/>
              </a:rPr>
              <a:t>p</a:t>
            </a:r>
            <a:r>
              <a:rPr sz="1600" i="1" spc="-150" dirty="0">
                <a:latin typeface="Times New Roman"/>
                <a:cs typeface="Times New Roman"/>
              </a:rPr>
              <a:t> </a:t>
            </a:r>
            <a:r>
              <a:rPr sz="1600" spc="150" dirty="0">
                <a:latin typeface="Times New Roman"/>
                <a:cs typeface="Times New Roman"/>
              </a:rPr>
              <a:t>ln</a:t>
            </a:r>
            <a:r>
              <a:rPr sz="1600" spc="340" dirty="0">
                <a:latin typeface="Times New Roman"/>
                <a:cs typeface="Times New Roman"/>
              </a:rPr>
              <a:t> </a:t>
            </a:r>
            <a:r>
              <a:rPr sz="1600" i="1" spc="325" dirty="0">
                <a:latin typeface="Times New Roman"/>
                <a:cs typeface="Times New Roman"/>
              </a:rPr>
              <a:t>p</a:t>
            </a:r>
            <a:r>
              <a:rPr sz="1600" i="1" spc="-45" dirty="0">
                <a:latin typeface="Times New Roman"/>
                <a:cs typeface="Times New Roman"/>
              </a:rPr>
              <a:t> </a:t>
            </a:r>
            <a:r>
              <a:rPr sz="1600" spc="355" dirty="0">
                <a:latin typeface="Symbol"/>
                <a:cs typeface="Symbol"/>
              </a:rPr>
              <a:t></a:t>
            </a:r>
            <a:r>
              <a:rPr sz="1600" spc="-125" dirty="0">
                <a:latin typeface="Times New Roman"/>
                <a:cs typeface="Times New Roman"/>
              </a:rPr>
              <a:t> </a:t>
            </a:r>
            <a:r>
              <a:rPr sz="2150" spc="170" dirty="0">
                <a:latin typeface="Symbol"/>
                <a:cs typeface="Symbol"/>
              </a:rPr>
              <a:t></a:t>
            </a:r>
            <a:r>
              <a:rPr sz="1600" spc="170" dirty="0">
                <a:latin typeface="Times New Roman"/>
                <a:cs typeface="Times New Roman"/>
              </a:rPr>
              <a:t>1</a:t>
            </a:r>
            <a:r>
              <a:rPr sz="1600" spc="170" dirty="0">
                <a:latin typeface="Symbol"/>
                <a:cs typeface="Symbol"/>
              </a:rPr>
              <a:t></a:t>
            </a:r>
            <a:r>
              <a:rPr sz="1600" spc="180" dirty="0">
                <a:latin typeface="Times New Roman"/>
                <a:cs typeface="Times New Roman"/>
              </a:rPr>
              <a:t> </a:t>
            </a:r>
            <a:r>
              <a:rPr sz="1600" i="1" spc="195" dirty="0">
                <a:latin typeface="Times New Roman"/>
                <a:cs typeface="Times New Roman"/>
              </a:rPr>
              <a:t>p</a:t>
            </a:r>
            <a:r>
              <a:rPr sz="2150" spc="195" dirty="0">
                <a:latin typeface="Symbol"/>
                <a:cs typeface="Symbol"/>
              </a:rPr>
              <a:t></a:t>
            </a:r>
            <a:r>
              <a:rPr sz="1600" spc="195" dirty="0">
                <a:latin typeface="Times New Roman"/>
                <a:cs typeface="Times New Roman"/>
              </a:rPr>
              <a:t>ln</a:t>
            </a:r>
            <a:r>
              <a:rPr sz="1600" spc="-204" dirty="0">
                <a:latin typeface="Times New Roman"/>
                <a:cs typeface="Times New Roman"/>
              </a:rPr>
              <a:t> </a:t>
            </a:r>
            <a:r>
              <a:rPr sz="2150" spc="170" dirty="0">
                <a:latin typeface="Symbol"/>
                <a:cs typeface="Symbol"/>
              </a:rPr>
              <a:t></a:t>
            </a:r>
            <a:r>
              <a:rPr sz="1600" spc="170" dirty="0">
                <a:latin typeface="Times New Roman"/>
                <a:cs typeface="Times New Roman"/>
              </a:rPr>
              <a:t>1</a:t>
            </a:r>
            <a:r>
              <a:rPr sz="1600" spc="170" dirty="0">
                <a:latin typeface="Symbol"/>
                <a:cs typeface="Symbol"/>
              </a:rPr>
              <a:t></a:t>
            </a:r>
            <a:r>
              <a:rPr sz="1600" spc="180" dirty="0">
                <a:latin typeface="Times New Roman"/>
                <a:cs typeface="Times New Roman"/>
              </a:rPr>
              <a:t> </a:t>
            </a:r>
            <a:r>
              <a:rPr sz="1600" i="1" spc="215" dirty="0">
                <a:latin typeface="Times New Roman"/>
                <a:cs typeface="Times New Roman"/>
              </a:rPr>
              <a:t>p</a:t>
            </a:r>
            <a:r>
              <a:rPr sz="2150" spc="215" dirty="0">
                <a:latin typeface="Symbol"/>
                <a:cs typeface="Symbol"/>
              </a:rPr>
              <a:t></a:t>
            </a:r>
            <a:endParaRPr sz="2150">
              <a:latin typeface="Symbol"/>
              <a:cs typeface="Symbol"/>
            </a:endParaRPr>
          </a:p>
          <a:p>
            <a:pPr marL="1114425">
              <a:lnSpc>
                <a:spcPct val="100000"/>
              </a:lnSpc>
              <a:spcBef>
                <a:spcPts val="125"/>
              </a:spcBef>
            </a:pPr>
            <a:r>
              <a:rPr sz="950" i="1" spc="185" dirty="0">
                <a:latin typeface="Times New Roman"/>
                <a:cs typeface="Times New Roman"/>
              </a:rPr>
              <a:t>x</a:t>
            </a:r>
            <a:r>
              <a:rPr sz="950" spc="185" dirty="0">
                <a:latin typeface="Symbol"/>
                <a:cs typeface="Symbol"/>
              </a:rPr>
              <a:t></a:t>
            </a:r>
            <a:r>
              <a:rPr sz="950" i="1" spc="185" dirty="0">
                <a:latin typeface="Times New Roman"/>
                <a:cs typeface="Times New Roman"/>
              </a:rPr>
              <a:t>X</a:t>
            </a:r>
            <a:endParaRPr sz="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939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总结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3316" y="2866135"/>
            <a:ext cx="14217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似度矩阵。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680084"/>
            <a:ext cx="7694930" cy="381317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1300" marR="176530" indent="-228600" algn="just">
              <a:lnSpc>
                <a:spcPct val="80000"/>
              </a:lnSpc>
              <a:spcBef>
                <a:spcPts val="72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决策树/随机森林的代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码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清晰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、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逻辑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简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单，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在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胜任 分类问题的同时，往往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也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可以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作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为对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数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据分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布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探索 的</a:t>
            </a:r>
            <a:r>
              <a:rPr sz="2600" dirty="0">
                <a:solidFill>
                  <a:srgbClr val="FF0000"/>
                </a:solidFill>
                <a:latin typeface="Microsoft YaHei"/>
                <a:cs typeface="Microsoft YaHei"/>
              </a:rPr>
              <a:t>首要尝试算法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endParaRPr sz="2600">
              <a:latin typeface="Microsoft YaHei"/>
              <a:cs typeface="Microsoft YaHei"/>
            </a:endParaRPr>
          </a:p>
          <a:p>
            <a:pPr marL="337185" indent="-325120" algn="just">
              <a:lnSpc>
                <a:spcPts val="2185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随机森林的</a:t>
            </a:r>
            <a:r>
              <a:rPr sz="2600" dirty="0">
                <a:solidFill>
                  <a:srgbClr val="FF0000"/>
                </a:solidFill>
                <a:latin typeface="Microsoft YaHei"/>
                <a:cs typeface="Microsoft YaHei"/>
              </a:rPr>
              <a:t>集成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思想也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可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用在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其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他分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类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器的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设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计中</a:t>
            </a:r>
            <a:endParaRPr sz="2600">
              <a:latin typeface="Microsoft YaHei"/>
              <a:cs typeface="Microsoft YaHei"/>
            </a:endParaRPr>
          </a:p>
          <a:p>
            <a:pPr marL="241300">
              <a:lnSpc>
                <a:spcPts val="2495"/>
              </a:lnSpc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endParaRPr sz="2600">
              <a:latin typeface="Microsoft YaHei"/>
              <a:cs typeface="Microsoft YaHei"/>
            </a:endParaRPr>
          </a:p>
          <a:p>
            <a:pPr marL="337185" indent="-325120">
              <a:lnSpc>
                <a:spcPts val="2555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如果通过随机森林做样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本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的异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常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值检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测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？</a:t>
            </a:r>
            <a:endParaRPr sz="26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38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统计样本间位于相同决策树的叶结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点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的个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数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，形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成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样本相</a:t>
            </a:r>
            <a:endParaRPr sz="2200">
              <a:latin typeface="Microsoft YaHei"/>
              <a:cs typeface="Microsoft YaHei"/>
            </a:endParaRPr>
          </a:p>
          <a:p>
            <a:pPr marL="337185" indent="-325120" algn="just">
              <a:lnSpc>
                <a:spcPts val="2810"/>
              </a:lnSpc>
              <a:spcBef>
                <a:spcPts val="147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如果正负样本数量差别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很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大，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如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何处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理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？</a:t>
            </a:r>
            <a:endParaRPr sz="2600">
              <a:latin typeface="Microsoft YaHei"/>
              <a:cs typeface="Microsoft YaHei"/>
            </a:endParaRPr>
          </a:p>
          <a:p>
            <a:pPr marL="241300" marR="77470" indent="-228600" algn="just">
              <a:lnSpc>
                <a:spcPct val="80000"/>
              </a:lnSpc>
              <a:spcBef>
                <a:spcPts val="31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思考：在得到新决策树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后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，对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样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本</a:t>
            </a:r>
            <a:r>
              <a:rPr sz="2600" spc="10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600" spc="-10" dirty="0">
                <a:solidFill>
                  <a:srgbClr val="0000FF"/>
                </a:solidFill>
                <a:latin typeface="Microsoft YaHei"/>
                <a:cs typeface="Microsoft YaHei"/>
              </a:rPr>
              <a:t>权</a:t>
            </a:r>
            <a:r>
              <a:rPr sz="2600" dirty="0">
                <a:solidFill>
                  <a:srgbClr val="0000FF"/>
                </a:solidFill>
                <a:latin typeface="Microsoft YaHei"/>
                <a:cs typeface="Microsoft YaHei"/>
              </a:rPr>
              <a:t>值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进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行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合理 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600" dirty="0">
                <a:solidFill>
                  <a:srgbClr val="0000FF"/>
                </a:solidFill>
                <a:latin typeface="Microsoft YaHei"/>
                <a:cs typeface="Microsoft YaHei"/>
              </a:rPr>
              <a:t>调整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——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分类正确的则降低权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值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，分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类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错误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则 增大权值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——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是否可行？</a:t>
            </a:r>
            <a:endParaRPr sz="2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100"/>
              </a:spcBef>
            </a:pPr>
            <a:r>
              <a:rPr dirty="0"/>
              <a:t>感谢大家！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7423" y="2998977"/>
            <a:ext cx="50596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565656"/>
                </a:solidFill>
                <a:latin typeface="PMingLiU"/>
                <a:cs typeface="PMingLiU"/>
              </a:rPr>
              <a:t>恳请大家批评指正！</a:t>
            </a:r>
            <a:endParaRPr sz="44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主题2</Template>
  <TotalTime>149</TotalTime>
  <Words>3774</Words>
  <Application>Microsoft Macintosh PowerPoint</Application>
  <PresentationFormat>全屏显示(16:9)</PresentationFormat>
  <Paragraphs>844</Paragraphs>
  <Slides>91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01" baseType="lpstr">
      <vt:lpstr>Microsoft YaHei</vt:lpstr>
      <vt:lpstr>PMingLiU</vt:lpstr>
      <vt:lpstr>Arial</vt:lpstr>
      <vt:lpstr>Calibri</vt:lpstr>
      <vt:lpstr>MT Extra</vt:lpstr>
      <vt:lpstr>Symbol</vt:lpstr>
      <vt:lpstr>Times New Roman</vt:lpstr>
      <vt:lpstr>Verdana</vt:lpstr>
      <vt:lpstr>Wingdings</vt:lpstr>
      <vt:lpstr>Office Theme</vt:lpstr>
      <vt:lpstr>决策树和随机森林</vt:lpstr>
      <vt:lpstr>目标任务与主要内容</vt:lpstr>
      <vt:lpstr>CART</vt:lpstr>
      <vt:lpstr>随机森林</vt:lpstr>
      <vt:lpstr>决策树：Level</vt:lpstr>
      <vt:lpstr>PowerPoint 演示文稿</vt:lpstr>
      <vt:lpstr>定义信息量</vt:lpstr>
      <vt:lpstr>PowerPoint 演示文稿</vt:lpstr>
      <vt:lpstr>两点分布的熵</vt:lpstr>
      <vt:lpstr>PowerPoint 演示文稿</vt:lpstr>
      <vt:lpstr>公式推导</vt:lpstr>
      <vt:lpstr>自封闭系统的运动总是倒向均匀分布</vt:lpstr>
      <vt:lpstr>均匀分布的信息熵</vt:lpstr>
      <vt:lpstr>0  H X   log X</vt:lpstr>
      <vt:lpstr>引理：根据函数形式判断概率分布</vt:lpstr>
      <vt:lpstr>举例</vt:lpstr>
      <vt:lpstr>给定方差的最大熵分布</vt:lpstr>
      <vt:lpstr>建立Lagrange函数，求驻点</vt:lpstr>
      <vt:lpstr>联合熵和条件熵</vt:lpstr>
      <vt:lpstr>推导条件熵的定义式</vt:lpstr>
      <vt:lpstr>根据条件熵的定义式，可以得到</vt:lpstr>
      <vt:lpstr>相对熵</vt:lpstr>
      <vt:lpstr>思考</vt:lpstr>
      <vt:lpstr>两个KL散度的区别</vt:lpstr>
      <vt:lpstr>两个KL散度的区别</vt:lpstr>
      <vt:lpstr>互信息</vt:lpstr>
      <vt:lpstr>计算条件熵的定义式：H(Y)-I(X,Y)</vt:lpstr>
      <vt:lpstr>整理得到的等式</vt:lpstr>
      <vt:lpstr>互信息：I(X,Y)=H(X)+H(Y)-H(X,Y)</vt:lpstr>
      <vt:lpstr>强大的Venn图：帮助记忆</vt:lpstr>
      <vt:lpstr>决策树的实例( 自带测试数据)</vt:lpstr>
      <vt:lpstr>决策树示意图</vt:lpstr>
      <vt:lpstr>决策树 (Decision Tree)</vt:lpstr>
      <vt:lpstr>决策树学习算法的特点</vt:lpstr>
      <vt:lpstr>决策树学习的生成算法</vt:lpstr>
      <vt:lpstr>信息增益</vt:lpstr>
      <vt:lpstr>基本记号</vt:lpstr>
      <vt:lpstr>信息增益的计算方法</vt:lpstr>
      <vt:lpstr>经验条件熵H(D|A)</vt:lpstr>
      <vt:lpstr>其他目标</vt:lpstr>
      <vt:lpstr>关于Gini系数的讨论(一家之言)</vt:lpstr>
      <vt:lpstr>Gini系数的生成</vt:lpstr>
      <vt:lpstr>Gini系数的第二定义</vt:lpstr>
      <vt:lpstr>推导Gini系数</vt:lpstr>
      <vt:lpstr>三种决策树学习算法</vt:lpstr>
      <vt:lpstr>决策树的评价</vt:lpstr>
      <vt:lpstr>鸢尾花数据决策树</vt:lpstr>
      <vt:lpstr>决策树的过拟合</vt:lpstr>
      <vt:lpstr>剪枝</vt:lpstr>
      <vt:lpstr>剪枝系数的确定</vt:lpstr>
      <vt:lpstr>剪枝算法</vt:lpstr>
      <vt:lpstr>Bootstraping</vt:lpstr>
      <vt:lpstr>Bagging的策略</vt:lpstr>
      <vt:lpstr>Another description of Bagging</vt:lpstr>
      <vt:lpstr>OOB数据</vt:lpstr>
      <vt:lpstr>Bagging</vt:lpstr>
      <vt:lpstr>随机森林</vt:lpstr>
      <vt:lpstr>应用实例：Kinect</vt:lpstr>
      <vt:lpstr>随机森林/Bagging和决策树的关系</vt:lpstr>
      <vt:lpstr>回归问题</vt:lpstr>
      <vt:lpstr>使用Bagging</vt:lpstr>
      <vt:lpstr>PowerPoint 演示文稿</vt:lpstr>
      <vt:lpstr>Code</vt:lpstr>
      <vt:lpstr>投票机制</vt:lpstr>
      <vt:lpstr>投票机制举例</vt:lpstr>
      <vt:lpstr>一种可能的方案</vt:lpstr>
      <vt:lpstr>样本不均衡的常用处理方法</vt:lpstr>
      <vt:lpstr>使用RF建立计算样本间相似度</vt:lpstr>
      <vt:lpstr>使用随机森林计算特征重要度</vt:lpstr>
      <vt:lpstr>再谈北京市区域犯罪率分析</vt:lpstr>
      <vt:lpstr>Code</vt:lpstr>
      <vt:lpstr>Isolation Forest</vt:lpstr>
      <vt:lpstr>Code</vt:lpstr>
      <vt:lpstr>Code</vt:lpstr>
      <vt:lpstr>Code</vt:lpstr>
      <vt:lpstr>决策树：Level</vt:lpstr>
      <vt:lpstr>随机森林：30，重现</vt:lpstr>
      <vt:lpstr>随机森林：30，Level</vt:lpstr>
      <vt:lpstr>随机森林：4，Tree</vt:lpstr>
      <vt:lpstr>鸢尾花数据决策树</vt:lpstr>
      <vt:lpstr>PowerPoint 演示文稿</vt:lpstr>
      <vt:lpstr>Graphviz</vt:lpstr>
      <vt:lpstr>PowerPoint 演示文稿</vt:lpstr>
      <vt:lpstr>PowerPoint 演示文稿</vt:lpstr>
      <vt:lpstr>决策树用于拟合</vt:lpstr>
      <vt:lpstr>多输出的决策树回归</vt:lpstr>
      <vt:lpstr>PowerPoint 演示文稿</vt:lpstr>
      <vt:lpstr>再谈北京市区域犯罪率分析</vt:lpstr>
      <vt:lpstr>Code</vt:lpstr>
      <vt:lpstr>总结</vt:lpstr>
      <vt:lpstr>感谢大家！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zouwei</dc:creator>
  <cp:lastModifiedBy>邓 卓夫</cp:lastModifiedBy>
  <cp:revision>4</cp:revision>
  <dcterms:created xsi:type="dcterms:W3CDTF">2019-09-11T13:52:28Z</dcterms:created>
  <dcterms:modified xsi:type="dcterms:W3CDTF">2019-09-19T03:13:12Z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2018-01-24T00:00:00Z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2019-09-11T00:00:00Z</vt:filetime>
  </property>
</Properties>
</file>